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66" r:id="rId4"/>
    <p:sldId id="284" r:id="rId5"/>
    <p:sldId id="275" r:id="rId6"/>
    <p:sldId id="259" r:id="rId7"/>
    <p:sldId id="260" r:id="rId8"/>
    <p:sldId id="261" r:id="rId9"/>
    <p:sldId id="285" r:id="rId10"/>
    <p:sldId id="276" r:id="rId11"/>
    <p:sldId id="282" r:id="rId12"/>
    <p:sldId id="277" r:id="rId13"/>
    <p:sldId id="263" r:id="rId14"/>
    <p:sldId id="265" r:id="rId15"/>
    <p:sldId id="274" r:id="rId16"/>
    <p:sldId id="280" r:id="rId17"/>
    <p:sldId id="286" r:id="rId18"/>
    <p:sldId id="269" r:id="rId19"/>
    <p:sldId id="287" r:id="rId20"/>
    <p:sldId id="270" r:id="rId21"/>
    <p:sldId id="288" r:id="rId22"/>
    <p:sldId id="289" r:id="rId23"/>
    <p:sldId id="291" r:id="rId24"/>
    <p:sldId id="292" r:id="rId25"/>
    <p:sldId id="290" r:id="rId26"/>
    <p:sldId id="273" r:id="rId27"/>
    <p:sldId id="271" r:id="rId28"/>
    <p:sldId id="258" r:id="rId29"/>
    <p:sldId id="267" r:id="rId30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9CAD3-85A6-4425-9A7E-E9892CD3409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AB57D3-76E6-45CC-99B4-9F2AC9F6E607}">
      <dgm:prSet custT="1"/>
      <dgm:spPr/>
      <dgm:t>
        <a:bodyPr/>
        <a:lstStyle/>
        <a:p>
          <a:pPr algn="ctr"/>
          <a:r>
            <a:rPr lang="en-US" sz="3600" dirty="0"/>
            <a:t>Pile of binders</a:t>
          </a:r>
          <a:br>
            <a:rPr lang="en-US" sz="2600" dirty="0"/>
          </a:br>
          <a:endParaRPr lang="en-US" sz="2600" dirty="0"/>
        </a:p>
      </dgm:t>
    </dgm:pt>
    <dgm:pt modelId="{12A31C46-9121-465B-B2CF-425643A940C8}" type="parTrans" cxnId="{4DA3EDED-AD6D-4542-936C-629BD7F0EB50}">
      <dgm:prSet/>
      <dgm:spPr/>
      <dgm:t>
        <a:bodyPr/>
        <a:lstStyle/>
        <a:p>
          <a:endParaRPr lang="en-US"/>
        </a:p>
      </dgm:t>
    </dgm:pt>
    <dgm:pt modelId="{56D49E17-A6A7-480A-8633-DE935B123030}" type="sibTrans" cxnId="{4DA3EDED-AD6D-4542-936C-629BD7F0EB5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006D8F5-2C2A-4E0E-BA03-970FC383CD22}">
      <dgm:prSet custT="1"/>
      <dgm:spPr/>
      <dgm:t>
        <a:bodyPr/>
        <a:lstStyle/>
        <a:p>
          <a:pPr algn="ctr"/>
          <a:r>
            <a:rPr lang="en-US" sz="3600" dirty="0"/>
            <a:t>The learning curve </a:t>
          </a:r>
          <a:br>
            <a:rPr lang="en-US" sz="2600" dirty="0"/>
          </a:br>
          <a:endParaRPr lang="en-US" sz="2600" dirty="0"/>
        </a:p>
      </dgm:t>
    </dgm:pt>
    <dgm:pt modelId="{00CDB47F-7D42-4EA3-91BD-8595CCCA47E5}" type="parTrans" cxnId="{5148D940-9E78-4A1F-9551-317EF746FACC}">
      <dgm:prSet/>
      <dgm:spPr/>
      <dgm:t>
        <a:bodyPr/>
        <a:lstStyle/>
        <a:p>
          <a:endParaRPr lang="en-US"/>
        </a:p>
      </dgm:t>
    </dgm:pt>
    <dgm:pt modelId="{14F33963-27F6-4B57-B98A-20D2BCF009AD}" type="sibTrans" cxnId="{5148D940-9E78-4A1F-9551-317EF746FAC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6A89118-2ED7-4B80-8951-26EA19907F09}">
      <dgm:prSet custT="1"/>
      <dgm:spPr/>
      <dgm:t>
        <a:bodyPr/>
        <a:lstStyle/>
        <a:p>
          <a:pPr algn="ctr"/>
          <a:r>
            <a:rPr lang="en-US" sz="3600" dirty="0"/>
            <a:t>I did it my way</a:t>
          </a:r>
        </a:p>
      </dgm:t>
    </dgm:pt>
    <dgm:pt modelId="{EF62B9F1-AA14-40B9-ACFC-49AF7DA3DC0B}" type="parTrans" cxnId="{0AEDC08E-CF39-4751-8660-19DA969B41DE}">
      <dgm:prSet/>
      <dgm:spPr/>
      <dgm:t>
        <a:bodyPr/>
        <a:lstStyle/>
        <a:p>
          <a:endParaRPr lang="en-US"/>
        </a:p>
      </dgm:t>
    </dgm:pt>
    <dgm:pt modelId="{A03D2A5D-AC41-42CD-BECD-6211FE9B3D27}" type="sibTrans" cxnId="{0AEDC08E-CF39-4751-8660-19DA969B41D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0FE0BC0-EFA1-47C5-84EF-DCB271B465C7}" type="pres">
      <dgm:prSet presAssocID="{A169CAD3-85A6-4425-9A7E-E9892CD34098}" presName="Name0" presStyleCnt="0">
        <dgm:presLayoutVars>
          <dgm:animLvl val="lvl"/>
          <dgm:resizeHandles val="exact"/>
        </dgm:presLayoutVars>
      </dgm:prSet>
      <dgm:spPr/>
    </dgm:pt>
    <dgm:pt modelId="{563A6679-019D-4BFE-993D-7F611D038075}" type="pres">
      <dgm:prSet presAssocID="{E1AB57D3-76E6-45CC-99B4-9F2AC9F6E607}" presName="compositeNode" presStyleCnt="0">
        <dgm:presLayoutVars>
          <dgm:bulletEnabled val="1"/>
        </dgm:presLayoutVars>
      </dgm:prSet>
      <dgm:spPr/>
    </dgm:pt>
    <dgm:pt modelId="{8CC540E4-4BAB-4CEF-9354-E7C1BE416458}" type="pres">
      <dgm:prSet presAssocID="{E1AB57D3-76E6-45CC-99B4-9F2AC9F6E607}" presName="bgRect" presStyleLbl="bgAccFollowNode1" presStyleIdx="0" presStyleCnt="3"/>
      <dgm:spPr/>
    </dgm:pt>
    <dgm:pt modelId="{67653370-C3E4-48F4-9E02-16049C54A1AE}" type="pres">
      <dgm:prSet presAssocID="{56D49E17-A6A7-480A-8633-DE935B12303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8ADAB7DB-5FC5-4B5A-A520-CC9CF92A2370}" type="pres">
      <dgm:prSet presAssocID="{E1AB57D3-76E6-45CC-99B4-9F2AC9F6E607}" presName="bottomLine" presStyleLbl="alignNode1" presStyleIdx="1" presStyleCnt="6">
        <dgm:presLayoutVars/>
      </dgm:prSet>
      <dgm:spPr/>
    </dgm:pt>
    <dgm:pt modelId="{D800FCA0-3283-4E28-A8C3-FCE8585F2453}" type="pres">
      <dgm:prSet presAssocID="{E1AB57D3-76E6-45CC-99B4-9F2AC9F6E607}" presName="nodeText" presStyleLbl="bgAccFollowNode1" presStyleIdx="0" presStyleCnt="3">
        <dgm:presLayoutVars>
          <dgm:bulletEnabled val="1"/>
        </dgm:presLayoutVars>
      </dgm:prSet>
      <dgm:spPr/>
    </dgm:pt>
    <dgm:pt modelId="{F25CBD0A-FF10-421A-BA03-F5DECEA5086A}" type="pres">
      <dgm:prSet presAssocID="{56D49E17-A6A7-480A-8633-DE935B123030}" presName="sibTrans" presStyleCnt="0"/>
      <dgm:spPr/>
    </dgm:pt>
    <dgm:pt modelId="{6210C0CF-D01B-4EAB-B4EB-5F5CCB940347}" type="pres">
      <dgm:prSet presAssocID="{E006D8F5-2C2A-4E0E-BA03-970FC383CD22}" presName="compositeNode" presStyleCnt="0">
        <dgm:presLayoutVars>
          <dgm:bulletEnabled val="1"/>
        </dgm:presLayoutVars>
      </dgm:prSet>
      <dgm:spPr/>
    </dgm:pt>
    <dgm:pt modelId="{68FCD6B0-49E2-46C3-AB5A-13983E4C7E0B}" type="pres">
      <dgm:prSet presAssocID="{E006D8F5-2C2A-4E0E-BA03-970FC383CD22}" presName="bgRect" presStyleLbl="bgAccFollowNode1" presStyleIdx="1" presStyleCnt="3"/>
      <dgm:spPr/>
    </dgm:pt>
    <dgm:pt modelId="{775C334F-9A9A-470A-A4A6-29942B84F260}" type="pres">
      <dgm:prSet presAssocID="{14F33963-27F6-4B57-B98A-20D2BCF009A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22618443-6E91-4217-9FDC-262B2CB3FA28}" type="pres">
      <dgm:prSet presAssocID="{E006D8F5-2C2A-4E0E-BA03-970FC383CD22}" presName="bottomLine" presStyleLbl="alignNode1" presStyleIdx="3" presStyleCnt="6">
        <dgm:presLayoutVars/>
      </dgm:prSet>
      <dgm:spPr/>
    </dgm:pt>
    <dgm:pt modelId="{74CBF177-5119-4F27-B4D6-08139D0B4E14}" type="pres">
      <dgm:prSet presAssocID="{E006D8F5-2C2A-4E0E-BA03-970FC383CD22}" presName="nodeText" presStyleLbl="bgAccFollowNode1" presStyleIdx="1" presStyleCnt="3">
        <dgm:presLayoutVars>
          <dgm:bulletEnabled val="1"/>
        </dgm:presLayoutVars>
      </dgm:prSet>
      <dgm:spPr/>
    </dgm:pt>
    <dgm:pt modelId="{CAC35C40-C3B1-4A1B-A25E-404E164170D4}" type="pres">
      <dgm:prSet presAssocID="{14F33963-27F6-4B57-B98A-20D2BCF009AD}" presName="sibTrans" presStyleCnt="0"/>
      <dgm:spPr/>
    </dgm:pt>
    <dgm:pt modelId="{C6A9DF58-FA76-464A-A49C-0E22E5768909}" type="pres">
      <dgm:prSet presAssocID="{46A89118-2ED7-4B80-8951-26EA19907F09}" presName="compositeNode" presStyleCnt="0">
        <dgm:presLayoutVars>
          <dgm:bulletEnabled val="1"/>
        </dgm:presLayoutVars>
      </dgm:prSet>
      <dgm:spPr/>
    </dgm:pt>
    <dgm:pt modelId="{32BB98A3-0ACC-4640-9954-D392588888D0}" type="pres">
      <dgm:prSet presAssocID="{46A89118-2ED7-4B80-8951-26EA19907F09}" presName="bgRect" presStyleLbl="bgAccFollowNode1" presStyleIdx="2" presStyleCnt="3"/>
      <dgm:spPr/>
    </dgm:pt>
    <dgm:pt modelId="{A386AA54-4858-48B7-B3B5-D9B26424DD0E}" type="pres">
      <dgm:prSet presAssocID="{A03D2A5D-AC41-42CD-BECD-6211FE9B3D2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66E8960-9C8C-4E8F-919E-311407CFC3DC}" type="pres">
      <dgm:prSet presAssocID="{46A89118-2ED7-4B80-8951-26EA19907F09}" presName="bottomLine" presStyleLbl="alignNode1" presStyleIdx="5" presStyleCnt="6">
        <dgm:presLayoutVars/>
      </dgm:prSet>
      <dgm:spPr/>
    </dgm:pt>
    <dgm:pt modelId="{E074B58D-71AF-4051-B55E-47DDBFA9682A}" type="pres">
      <dgm:prSet presAssocID="{46A89118-2ED7-4B80-8951-26EA19907F0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3A9C500-3879-4CEC-BE61-8BE9F4D99AA9}" type="presOf" srcId="{E006D8F5-2C2A-4E0E-BA03-970FC383CD22}" destId="{74CBF177-5119-4F27-B4D6-08139D0B4E14}" srcOrd="1" destOrd="0" presId="urn:microsoft.com/office/officeart/2016/7/layout/BasicLinearProcessNumbered"/>
    <dgm:cxn modelId="{08915117-9742-42FD-AC89-6DAA6539F0E4}" type="presOf" srcId="{46A89118-2ED7-4B80-8951-26EA19907F09}" destId="{E074B58D-71AF-4051-B55E-47DDBFA9682A}" srcOrd="1" destOrd="0" presId="urn:microsoft.com/office/officeart/2016/7/layout/BasicLinearProcessNumbered"/>
    <dgm:cxn modelId="{33C1151D-B510-42E0-B4A4-C4641E425191}" type="presOf" srcId="{14F33963-27F6-4B57-B98A-20D2BCF009AD}" destId="{775C334F-9A9A-470A-A4A6-29942B84F260}" srcOrd="0" destOrd="0" presId="urn:microsoft.com/office/officeart/2016/7/layout/BasicLinearProcessNumbered"/>
    <dgm:cxn modelId="{C213D520-C819-42D3-81E6-8C3596F89B33}" type="presOf" srcId="{A169CAD3-85A6-4425-9A7E-E9892CD34098}" destId="{70FE0BC0-EFA1-47C5-84EF-DCB271B465C7}" srcOrd="0" destOrd="0" presId="urn:microsoft.com/office/officeart/2016/7/layout/BasicLinearProcessNumbered"/>
    <dgm:cxn modelId="{A7B58E37-34F4-496F-8B7C-D9D8B326A1BE}" type="presOf" srcId="{56D49E17-A6A7-480A-8633-DE935B123030}" destId="{67653370-C3E4-48F4-9E02-16049C54A1AE}" srcOrd="0" destOrd="0" presId="urn:microsoft.com/office/officeart/2016/7/layout/BasicLinearProcessNumbered"/>
    <dgm:cxn modelId="{5148D940-9E78-4A1F-9551-317EF746FACC}" srcId="{A169CAD3-85A6-4425-9A7E-E9892CD34098}" destId="{E006D8F5-2C2A-4E0E-BA03-970FC383CD22}" srcOrd="1" destOrd="0" parTransId="{00CDB47F-7D42-4EA3-91BD-8595CCCA47E5}" sibTransId="{14F33963-27F6-4B57-B98A-20D2BCF009AD}"/>
    <dgm:cxn modelId="{6432A44A-7569-4F5F-80C5-6E6EAE2BAC61}" type="presOf" srcId="{A03D2A5D-AC41-42CD-BECD-6211FE9B3D27}" destId="{A386AA54-4858-48B7-B3B5-D9B26424DD0E}" srcOrd="0" destOrd="0" presId="urn:microsoft.com/office/officeart/2016/7/layout/BasicLinearProcessNumbered"/>
    <dgm:cxn modelId="{0AEDC08E-CF39-4751-8660-19DA969B41DE}" srcId="{A169CAD3-85A6-4425-9A7E-E9892CD34098}" destId="{46A89118-2ED7-4B80-8951-26EA19907F09}" srcOrd="2" destOrd="0" parTransId="{EF62B9F1-AA14-40B9-ACFC-49AF7DA3DC0B}" sibTransId="{A03D2A5D-AC41-42CD-BECD-6211FE9B3D27}"/>
    <dgm:cxn modelId="{22C7B6A2-A1F8-4C02-918D-F587353371B5}" type="presOf" srcId="{E1AB57D3-76E6-45CC-99B4-9F2AC9F6E607}" destId="{D800FCA0-3283-4E28-A8C3-FCE8585F2453}" srcOrd="1" destOrd="0" presId="urn:microsoft.com/office/officeart/2016/7/layout/BasicLinearProcessNumbered"/>
    <dgm:cxn modelId="{7ECF79A8-F96F-4540-8228-BD80A6504A1C}" type="presOf" srcId="{E1AB57D3-76E6-45CC-99B4-9F2AC9F6E607}" destId="{8CC540E4-4BAB-4CEF-9354-E7C1BE416458}" srcOrd="0" destOrd="0" presId="urn:microsoft.com/office/officeart/2016/7/layout/BasicLinearProcessNumbered"/>
    <dgm:cxn modelId="{143EB0D2-CD69-4E6C-AC79-6BD98FAAD258}" type="presOf" srcId="{E006D8F5-2C2A-4E0E-BA03-970FC383CD22}" destId="{68FCD6B0-49E2-46C3-AB5A-13983E4C7E0B}" srcOrd="0" destOrd="0" presId="urn:microsoft.com/office/officeart/2016/7/layout/BasicLinearProcessNumbered"/>
    <dgm:cxn modelId="{6A44D3DA-31C8-4E15-952A-D43DDFBE65D1}" type="presOf" srcId="{46A89118-2ED7-4B80-8951-26EA19907F09}" destId="{32BB98A3-0ACC-4640-9954-D392588888D0}" srcOrd="0" destOrd="0" presId="urn:microsoft.com/office/officeart/2016/7/layout/BasicLinearProcessNumbered"/>
    <dgm:cxn modelId="{4DA3EDED-AD6D-4542-936C-629BD7F0EB50}" srcId="{A169CAD3-85A6-4425-9A7E-E9892CD34098}" destId="{E1AB57D3-76E6-45CC-99B4-9F2AC9F6E607}" srcOrd="0" destOrd="0" parTransId="{12A31C46-9121-465B-B2CF-425643A940C8}" sibTransId="{56D49E17-A6A7-480A-8633-DE935B123030}"/>
    <dgm:cxn modelId="{9C613A98-0385-49EA-AF12-B0EB9327386C}" type="presParOf" srcId="{70FE0BC0-EFA1-47C5-84EF-DCB271B465C7}" destId="{563A6679-019D-4BFE-993D-7F611D038075}" srcOrd="0" destOrd="0" presId="urn:microsoft.com/office/officeart/2016/7/layout/BasicLinearProcessNumbered"/>
    <dgm:cxn modelId="{22083ED8-5438-4B27-985D-A61643C6DAA1}" type="presParOf" srcId="{563A6679-019D-4BFE-993D-7F611D038075}" destId="{8CC540E4-4BAB-4CEF-9354-E7C1BE416458}" srcOrd="0" destOrd="0" presId="urn:microsoft.com/office/officeart/2016/7/layout/BasicLinearProcessNumbered"/>
    <dgm:cxn modelId="{2EC66A3B-08AB-441C-A933-BB0EBD1E8FAC}" type="presParOf" srcId="{563A6679-019D-4BFE-993D-7F611D038075}" destId="{67653370-C3E4-48F4-9E02-16049C54A1AE}" srcOrd="1" destOrd="0" presId="urn:microsoft.com/office/officeart/2016/7/layout/BasicLinearProcessNumbered"/>
    <dgm:cxn modelId="{85FA283C-8F92-4E3F-92F9-7BE81A5BA986}" type="presParOf" srcId="{563A6679-019D-4BFE-993D-7F611D038075}" destId="{8ADAB7DB-5FC5-4B5A-A520-CC9CF92A2370}" srcOrd="2" destOrd="0" presId="urn:microsoft.com/office/officeart/2016/7/layout/BasicLinearProcessNumbered"/>
    <dgm:cxn modelId="{EBD2DBA0-3AC6-4888-9F4E-E897F7CD4386}" type="presParOf" srcId="{563A6679-019D-4BFE-993D-7F611D038075}" destId="{D800FCA0-3283-4E28-A8C3-FCE8585F2453}" srcOrd="3" destOrd="0" presId="urn:microsoft.com/office/officeart/2016/7/layout/BasicLinearProcessNumbered"/>
    <dgm:cxn modelId="{96ABF3AF-4AE5-4261-8B08-D38A1B459039}" type="presParOf" srcId="{70FE0BC0-EFA1-47C5-84EF-DCB271B465C7}" destId="{F25CBD0A-FF10-421A-BA03-F5DECEA5086A}" srcOrd="1" destOrd="0" presId="urn:microsoft.com/office/officeart/2016/7/layout/BasicLinearProcessNumbered"/>
    <dgm:cxn modelId="{938B20ED-BB28-44C5-94C1-9A9122C85823}" type="presParOf" srcId="{70FE0BC0-EFA1-47C5-84EF-DCB271B465C7}" destId="{6210C0CF-D01B-4EAB-B4EB-5F5CCB940347}" srcOrd="2" destOrd="0" presId="urn:microsoft.com/office/officeart/2016/7/layout/BasicLinearProcessNumbered"/>
    <dgm:cxn modelId="{F6A711E3-55A2-4D5C-A3D1-CCD11EB68FBC}" type="presParOf" srcId="{6210C0CF-D01B-4EAB-B4EB-5F5CCB940347}" destId="{68FCD6B0-49E2-46C3-AB5A-13983E4C7E0B}" srcOrd="0" destOrd="0" presId="urn:microsoft.com/office/officeart/2016/7/layout/BasicLinearProcessNumbered"/>
    <dgm:cxn modelId="{62FC61B6-2301-4D5A-9B0E-BE971C9D2E64}" type="presParOf" srcId="{6210C0CF-D01B-4EAB-B4EB-5F5CCB940347}" destId="{775C334F-9A9A-470A-A4A6-29942B84F260}" srcOrd="1" destOrd="0" presId="urn:microsoft.com/office/officeart/2016/7/layout/BasicLinearProcessNumbered"/>
    <dgm:cxn modelId="{D6DC6F37-18CB-4B2A-B17F-99D30DE1A213}" type="presParOf" srcId="{6210C0CF-D01B-4EAB-B4EB-5F5CCB940347}" destId="{22618443-6E91-4217-9FDC-262B2CB3FA28}" srcOrd="2" destOrd="0" presId="urn:microsoft.com/office/officeart/2016/7/layout/BasicLinearProcessNumbered"/>
    <dgm:cxn modelId="{C7C3F391-F1A8-4B36-B0BB-6D93363F8FD4}" type="presParOf" srcId="{6210C0CF-D01B-4EAB-B4EB-5F5CCB940347}" destId="{74CBF177-5119-4F27-B4D6-08139D0B4E14}" srcOrd="3" destOrd="0" presId="urn:microsoft.com/office/officeart/2016/7/layout/BasicLinearProcessNumbered"/>
    <dgm:cxn modelId="{42432312-91A3-4932-B112-7BFF0D79A3CF}" type="presParOf" srcId="{70FE0BC0-EFA1-47C5-84EF-DCB271B465C7}" destId="{CAC35C40-C3B1-4A1B-A25E-404E164170D4}" srcOrd="3" destOrd="0" presId="urn:microsoft.com/office/officeart/2016/7/layout/BasicLinearProcessNumbered"/>
    <dgm:cxn modelId="{A1A00FCB-50AD-45B8-BEE4-0CA3CC47F427}" type="presParOf" srcId="{70FE0BC0-EFA1-47C5-84EF-DCB271B465C7}" destId="{C6A9DF58-FA76-464A-A49C-0E22E5768909}" srcOrd="4" destOrd="0" presId="urn:microsoft.com/office/officeart/2016/7/layout/BasicLinearProcessNumbered"/>
    <dgm:cxn modelId="{C52C8746-71EF-43DE-9A84-63EFEC7DA6F4}" type="presParOf" srcId="{C6A9DF58-FA76-464A-A49C-0E22E5768909}" destId="{32BB98A3-0ACC-4640-9954-D392588888D0}" srcOrd="0" destOrd="0" presId="urn:microsoft.com/office/officeart/2016/7/layout/BasicLinearProcessNumbered"/>
    <dgm:cxn modelId="{60762BC1-E843-4BD5-BBB7-EFD719B1D18A}" type="presParOf" srcId="{C6A9DF58-FA76-464A-A49C-0E22E5768909}" destId="{A386AA54-4858-48B7-B3B5-D9B26424DD0E}" srcOrd="1" destOrd="0" presId="urn:microsoft.com/office/officeart/2016/7/layout/BasicLinearProcessNumbered"/>
    <dgm:cxn modelId="{16176474-4DE8-48D0-A8B8-4CEDC5609315}" type="presParOf" srcId="{C6A9DF58-FA76-464A-A49C-0E22E5768909}" destId="{266E8960-9C8C-4E8F-919E-311407CFC3DC}" srcOrd="2" destOrd="0" presId="urn:microsoft.com/office/officeart/2016/7/layout/BasicLinearProcessNumbered"/>
    <dgm:cxn modelId="{DBE93C69-DBDB-46FA-9A98-B2E8ECC90F8F}" type="presParOf" srcId="{C6A9DF58-FA76-464A-A49C-0E22E5768909}" destId="{E074B58D-71AF-4051-B55E-47DDBFA9682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90696-A26C-4DD3-A0E2-EB4076297E4B}" type="doc">
      <dgm:prSet loTypeId="urn:microsoft.com/office/officeart/2016/7/layout/Basic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026B56-2A7F-4E26-8C1C-F792E66FF80A}">
      <dgm:prSet/>
      <dgm:spPr/>
      <dgm:t>
        <a:bodyPr/>
        <a:lstStyle/>
        <a:p>
          <a:r>
            <a:rPr lang="en-US"/>
            <a:t>Success?</a:t>
          </a:r>
        </a:p>
      </dgm:t>
    </dgm:pt>
    <dgm:pt modelId="{3B3EE03D-5D7E-47BD-84EC-0AA524E06819}" type="parTrans" cxnId="{A1E309F8-B4CE-4C9A-B890-3B34D92678C7}">
      <dgm:prSet/>
      <dgm:spPr/>
      <dgm:t>
        <a:bodyPr/>
        <a:lstStyle/>
        <a:p>
          <a:endParaRPr lang="en-US"/>
        </a:p>
      </dgm:t>
    </dgm:pt>
    <dgm:pt modelId="{87BD0CA4-4E32-4663-B407-801AB981657A}" type="sibTrans" cxnId="{A1E309F8-B4CE-4C9A-B890-3B34D92678C7}">
      <dgm:prSet/>
      <dgm:spPr/>
      <dgm:t>
        <a:bodyPr/>
        <a:lstStyle/>
        <a:p>
          <a:endParaRPr lang="en-US"/>
        </a:p>
      </dgm:t>
    </dgm:pt>
    <dgm:pt modelId="{132FC5CE-3E12-4594-BF2E-71F391AE3489}">
      <dgm:prSet/>
      <dgm:spPr/>
      <dgm:t>
        <a:bodyPr/>
        <a:lstStyle/>
        <a:p>
          <a:r>
            <a:rPr lang="en-US"/>
            <a:t>You own it! </a:t>
          </a:r>
        </a:p>
      </dgm:t>
    </dgm:pt>
    <dgm:pt modelId="{0684929D-D6C5-416E-ACF0-091690A0D553}" type="parTrans" cxnId="{20238E1B-FC19-4412-AB62-2716E1CD673A}">
      <dgm:prSet/>
      <dgm:spPr/>
      <dgm:t>
        <a:bodyPr/>
        <a:lstStyle/>
        <a:p>
          <a:endParaRPr lang="en-US"/>
        </a:p>
      </dgm:t>
    </dgm:pt>
    <dgm:pt modelId="{2296EC83-ACD6-4E15-8DB9-8F2429C4CE89}" type="sibTrans" cxnId="{20238E1B-FC19-4412-AB62-2716E1CD673A}">
      <dgm:prSet/>
      <dgm:spPr/>
      <dgm:t>
        <a:bodyPr/>
        <a:lstStyle/>
        <a:p>
          <a:endParaRPr lang="en-US"/>
        </a:p>
      </dgm:t>
    </dgm:pt>
    <dgm:pt modelId="{CF01A691-7C0C-404E-B64D-2DA0C985FFA5}" type="pres">
      <dgm:prSet presAssocID="{C7790696-A26C-4DD3-A0E2-EB4076297E4B}" presName="Name0" presStyleCnt="0">
        <dgm:presLayoutVars>
          <dgm:dir/>
          <dgm:resizeHandles val="exact"/>
        </dgm:presLayoutVars>
      </dgm:prSet>
      <dgm:spPr/>
    </dgm:pt>
    <dgm:pt modelId="{66815280-D8BA-481F-A94E-723E425B2E84}" type="pres">
      <dgm:prSet presAssocID="{16026B56-2A7F-4E26-8C1C-F792E66FF80A}" presName="node" presStyleLbl="node1" presStyleIdx="0" presStyleCnt="3">
        <dgm:presLayoutVars>
          <dgm:bulletEnabled val="1"/>
        </dgm:presLayoutVars>
      </dgm:prSet>
      <dgm:spPr/>
    </dgm:pt>
    <dgm:pt modelId="{5E8F7F35-1792-4EDB-970B-A0030911ED72}" type="pres">
      <dgm:prSet presAssocID="{87BD0CA4-4E32-4663-B407-801AB981657A}" presName="sibTransSpacerBeforeConnector" presStyleCnt="0"/>
      <dgm:spPr/>
    </dgm:pt>
    <dgm:pt modelId="{F7A035BE-D43A-4C79-B564-D37662C06F39}" type="pres">
      <dgm:prSet presAssocID="{87BD0CA4-4E32-4663-B407-801AB981657A}" presName="sibTrans" presStyleLbl="node1" presStyleIdx="1" presStyleCnt="3"/>
      <dgm:spPr/>
    </dgm:pt>
    <dgm:pt modelId="{CB27AD37-B24F-44D4-88AE-655DC9F03DDB}" type="pres">
      <dgm:prSet presAssocID="{87BD0CA4-4E32-4663-B407-801AB981657A}" presName="sibTransSpacerAfterConnector" presStyleCnt="0"/>
      <dgm:spPr/>
    </dgm:pt>
    <dgm:pt modelId="{8E578800-B739-4075-B2D5-AADB0533AA75}" type="pres">
      <dgm:prSet presAssocID="{132FC5CE-3E12-4594-BF2E-71F391AE3489}" presName="node" presStyleLbl="node1" presStyleIdx="2" presStyleCnt="3">
        <dgm:presLayoutVars>
          <dgm:bulletEnabled val="1"/>
        </dgm:presLayoutVars>
      </dgm:prSet>
      <dgm:spPr/>
    </dgm:pt>
  </dgm:ptLst>
  <dgm:cxnLst>
    <dgm:cxn modelId="{20238E1B-FC19-4412-AB62-2716E1CD673A}" srcId="{C7790696-A26C-4DD3-A0E2-EB4076297E4B}" destId="{132FC5CE-3E12-4594-BF2E-71F391AE3489}" srcOrd="1" destOrd="0" parTransId="{0684929D-D6C5-416E-ACF0-091690A0D553}" sibTransId="{2296EC83-ACD6-4E15-8DB9-8F2429C4CE89}"/>
    <dgm:cxn modelId="{2DD50441-532A-4470-B057-957E27AA6DBF}" type="presOf" srcId="{C7790696-A26C-4DD3-A0E2-EB4076297E4B}" destId="{CF01A691-7C0C-404E-B64D-2DA0C985FFA5}" srcOrd="0" destOrd="0" presId="urn:microsoft.com/office/officeart/2016/7/layout/BasicProcessNew"/>
    <dgm:cxn modelId="{AA7CE66F-4D49-4312-9B05-D31953815E15}" type="presOf" srcId="{16026B56-2A7F-4E26-8C1C-F792E66FF80A}" destId="{66815280-D8BA-481F-A94E-723E425B2E84}" srcOrd="0" destOrd="0" presId="urn:microsoft.com/office/officeart/2016/7/layout/BasicProcessNew"/>
    <dgm:cxn modelId="{8C633250-72C7-43DC-8F16-0D5FFDEB0933}" type="presOf" srcId="{87BD0CA4-4E32-4663-B407-801AB981657A}" destId="{F7A035BE-D43A-4C79-B564-D37662C06F39}" srcOrd="0" destOrd="0" presId="urn:microsoft.com/office/officeart/2016/7/layout/BasicProcessNew"/>
    <dgm:cxn modelId="{60B0A772-A9CE-427A-A319-C33442E9B3A9}" type="presOf" srcId="{132FC5CE-3E12-4594-BF2E-71F391AE3489}" destId="{8E578800-B739-4075-B2D5-AADB0533AA75}" srcOrd="0" destOrd="0" presId="urn:microsoft.com/office/officeart/2016/7/layout/BasicProcessNew"/>
    <dgm:cxn modelId="{A1E309F8-B4CE-4C9A-B890-3B34D92678C7}" srcId="{C7790696-A26C-4DD3-A0E2-EB4076297E4B}" destId="{16026B56-2A7F-4E26-8C1C-F792E66FF80A}" srcOrd="0" destOrd="0" parTransId="{3B3EE03D-5D7E-47BD-84EC-0AA524E06819}" sibTransId="{87BD0CA4-4E32-4663-B407-801AB981657A}"/>
    <dgm:cxn modelId="{93BAAEE8-30FA-49CE-9662-1CFF300D3836}" type="presParOf" srcId="{CF01A691-7C0C-404E-B64D-2DA0C985FFA5}" destId="{66815280-D8BA-481F-A94E-723E425B2E84}" srcOrd="0" destOrd="0" presId="urn:microsoft.com/office/officeart/2016/7/layout/BasicProcessNew"/>
    <dgm:cxn modelId="{BB747FBB-B7F5-48F0-9F93-8094590339ED}" type="presParOf" srcId="{CF01A691-7C0C-404E-B64D-2DA0C985FFA5}" destId="{5E8F7F35-1792-4EDB-970B-A0030911ED72}" srcOrd="1" destOrd="0" presId="urn:microsoft.com/office/officeart/2016/7/layout/BasicProcessNew"/>
    <dgm:cxn modelId="{61E2C36E-40C2-44DB-A0FC-06DD54FD2500}" type="presParOf" srcId="{CF01A691-7C0C-404E-B64D-2DA0C985FFA5}" destId="{F7A035BE-D43A-4C79-B564-D37662C06F39}" srcOrd="2" destOrd="0" presId="urn:microsoft.com/office/officeart/2016/7/layout/BasicProcessNew"/>
    <dgm:cxn modelId="{AE472DD0-7D5C-449D-A4C1-041FABA3FD37}" type="presParOf" srcId="{CF01A691-7C0C-404E-B64D-2DA0C985FFA5}" destId="{CB27AD37-B24F-44D4-88AE-655DC9F03DDB}" srcOrd="3" destOrd="0" presId="urn:microsoft.com/office/officeart/2016/7/layout/BasicProcessNew"/>
    <dgm:cxn modelId="{E4EED171-BFA3-47AF-9E71-5A0E615E100E}" type="presParOf" srcId="{CF01A691-7C0C-404E-B64D-2DA0C985FFA5}" destId="{8E578800-B739-4075-B2D5-AADB0533AA75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540E4-4BAB-4CEF-9354-E7C1BE416458}">
      <dsp:nvSpPr>
        <dsp:cNvPr id="0" name=""/>
        <dsp:cNvSpPr/>
      </dsp:nvSpPr>
      <dsp:spPr>
        <a:xfrm>
          <a:off x="0" y="0"/>
          <a:ext cx="3446859" cy="36782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31" tIns="330200" rIns="268731" bIns="33020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Pile of binders</a:t>
          </a:r>
          <a:br>
            <a:rPr lang="en-US" sz="2600" kern="1200" dirty="0"/>
          </a:br>
          <a:endParaRPr lang="en-US" sz="2600" kern="1200" dirty="0"/>
        </a:p>
      </dsp:txBody>
      <dsp:txXfrm>
        <a:off x="0" y="1397730"/>
        <a:ext cx="3446859" cy="2206942"/>
      </dsp:txXfrm>
    </dsp:sp>
    <dsp:sp modelId="{67653370-C3E4-48F4-9E02-16049C54A1AE}">
      <dsp:nvSpPr>
        <dsp:cNvPr id="0" name=""/>
        <dsp:cNvSpPr/>
      </dsp:nvSpPr>
      <dsp:spPr>
        <a:xfrm>
          <a:off x="1171693" y="367823"/>
          <a:ext cx="1103471" cy="11034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31" tIns="12700" rIns="8603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33293" y="529423"/>
        <a:ext cx="780271" cy="780271"/>
      </dsp:txXfrm>
    </dsp:sp>
    <dsp:sp modelId="{8ADAB7DB-5FC5-4B5A-A520-CC9CF92A2370}">
      <dsp:nvSpPr>
        <dsp:cNvPr id="0" name=""/>
        <dsp:cNvSpPr/>
      </dsp:nvSpPr>
      <dsp:spPr>
        <a:xfrm>
          <a:off x="0" y="3678166"/>
          <a:ext cx="3446859" cy="72"/>
        </a:xfrm>
        <a:prstGeom prst="rect">
          <a:avLst/>
        </a:prstGeom>
        <a:solidFill>
          <a:schemeClr val="accent2">
            <a:hueOff val="238347"/>
            <a:satOff val="1383"/>
            <a:lumOff val="1373"/>
            <a:alphaOff val="0"/>
          </a:schemeClr>
        </a:solidFill>
        <a:ln w="22225" cap="rnd" cmpd="sng" algn="ctr">
          <a:solidFill>
            <a:schemeClr val="accent2">
              <a:hueOff val="238347"/>
              <a:satOff val="1383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CD6B0-49E2-46C3-AB5A-13983E4C7E0B}">
      <dsp:nvSpPr>
        <dsp:cNvPr id="0" name=""/>
        <dsp:cNvSpPr/>
      </dsp:nvSpPr>
      <dsp:spPr>
        <a:xfrm>
          <a:off x="3791545" y="0"/>
          <a:ext cx="3446859" cy="3678238"/>
        </a:xfrm>
        <a:prstGeom prst="rect">
          <a:avLst/>
        </a:prstGeom>
        <a:solidFill>
          <a:schemeClr val="accent2">
            <a:tint val="40000"/>
            <a:alpha val="90000"/>
            <a:hueOff val="522394"/>
            <a:satOff val="6723"/>
            <a:lumOff val="875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522394"/>
              <a:satOff val="6723"/>
              <a:lumOff val="8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31" tIns="330200" rIns="268731" bIns="33020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learning curve </a:t>
          </a:r>
          <a:br>
            <a:rPr lang="en-US" sz="2600" kern="1200" dirty="0"/>
          </a:br>
          <a:endParaRPr lang="en-US" sz="2600" kern="1200" dirty="0"/>
        </a:p>
      </dsp:txBody>
      <dsp:txXfrm>
        <a:off x="3791545" y="1397730"/>
        <a:ext cx="3446859" cy="2206942"/>
      </dsp:txXfrm>
    </dsp:sp>
    <dsp:sp modelId="{775C334F-9A9A-470A-A4A6-29942B84F260}">
      <dsp:nvSpPr>
        <dsp:cNvPr id="0" name=""/>
        <dsp:cNvSpPr/>
      </dsp:nvSpPr>
      <dsp:spPr>
        <a:xfrm>
          <a:off x="4963239" y="367823"/>
          <a:ext cx="1103471" cy="1103471"/>
        </a:xfrm>
        <a:prstGeom prst="ellipse">
          <a:avLst/>
        </a:prstGeom>
        <a:solidFill>
          <a:schemeClr val="accent2">
            <a:hueOff val="476694"/>
            <a:satOff val="2765"/>
            <a:lumOff val="2746"/>
            <a:alphaOff val="0"/>
          </a:schemeClr>
        </a:solidFill>
        <a:ln w="22225" cap="rnd" cmpd="sng" algn="ctr">
          <a:solidFill>
            <a:schemeClr val="accent2">
              <a:hueOff val="476694"/>
              <a:satOff val="2765"/>
              <a:lumOff val="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31" tIns="12700" rIns="8603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124839" y="529423"/>
        <a:ext cx="780271" cy="780271"/>
      </dsp:txXfrm>
    </dsp:sp>
    <dsp:sp modelId="{22618443-6E91-4217-9FDC-262B2CB3FA28}">
      <dsp:nvSpPr>
        <dsp:cNvPr id="0" name=""/>
        <dsp:cNvSpPr/>
      </dsp:nvSpPr>
      <dsp:spPr>
        <a:xfrm>
          <a:off x="3791545" y="3678166"/>
          <a:ext cx="3446859" cy="72"/>
        </a:xfrm>
        <a:prstGeom prst="rect">
          <a:avLst/>
        </a:prstGeom>
        <a:solidFill>
          <a:schemeClr val="accent2">
            <a:hueOff val="715041"/>
            <a:satOff val="4148"/>
            <a:lumOff val="4118"/>
            <a:alphaOff val="0"/>
          </a:schemeClr>
        </a:solidFill>
        <a:ln w="22225" cap="rnd" cmpd="sng" algn="ctr">
          <a:solidFill>
            <a:schemeClr val="accent2">
              <a:hueOff val="715041"/>
              <a:satOff val="4148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B98A3-0ACC-4640-9954-D392588888D0}">
      <dsp:nvSpPr>
        <dsp:cNvPr id="0" name=""/>
        <dsp:cNvSpPr/>
      </dsp:nvSpPr>
      <dsp:spPr>
        <a:xfrm>
          <a:off x="7583090" y="0"/>
          <a:ext cx="3446859" cy="3678238"/>
        </a:xfrm>
        <a:prstGeom prst="rect">
          <a:avLst/>
        </a:prstGeom>
        <a:solidFill>
          <a:schemeClr val="accent2">
            <a:tint val="40000"/>
            <a:alpha val="90000"/>
            <a:hueOff val="1044789"/>
            <a:satOff val="13446"/>
            <a:lumOff val="1751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1044789"/>
              <a:satOff val="13446"/>
              <a:lumOff val="17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31" tIns="330200" rIns="268731" bIns="33020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 did it my way</a:t>
          </a:r>
        </a:p>
      </dsp:txBody>
      <dsp:txXfrm>
        <a:off x="7583090" y="1397730"/>
        <a:ext cx="3446859" cy="2206942"/>
      </dsp:txXfrm>
    </dsp:sp>
    <dsp:sp modelId="{A386AA54-4858-48B7-B3B5-D9B26424DD0E}">
      <dsp:nvSpPr>
        <dsp:cNvPr id="0" name=""/>
        <dsp:cNvSpPr/>
      </dsp:nvSpPr>
      <dsp:spPr>
        <a:xfrm>
          <a:off x="8754784" y="367823"/>
          <a:ext cx="1103471" cy="1103471"/>
        </a:xfrm>
        <a:prstGeom prst="ellipse">
          <a:avLst/>
        </a:prstGeom>
        <a:solidFill>
          <a:schemeClr val="accent2">
            <a:hueOff val="953388"/>
            <a:satOff val="5530"/>
            <a:lumOff val="5491"/>
            <a:alphaOff val="0"/>
          </a:schemeClr>
        </a:solidFill>
        <a:ln w="22225" cap="rnd" cmpd="sng" algn="ctr">
          <a:solidFill>
            <a:schemeClr val="accent2">
              <a:hueOff val="953388"/>
              <a:satOff val="5530"/>
              <a:lumOff val="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31" tIns="12700" rIns="8603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916384" y="529423"/>
        <a:ext cx="780271" cy="780271"/>
      </dsp:txXfrm>
    </dsp:sp>
    <dsp:sp modelId="{266E8960-9C8C-4E8F-919E-311407CFC3DC}">
      <dsp:nvSpPr>
        <dsp:cNvPr id="0" name=""/>
        <dsp:cNvSpPr/>
      </dsp:nvSpPr>
      <dsp:spPr>
        <a:xfrm>
          <a:off x="7583090" y="3678166"/>
          <a:ext cx="3446859" cy="72"/>
        </a:xfrm>
        <a:prstGeom prst="rect">
          <a:avLst/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accent2">
              <a:hueOff val="1191735"/>
              <a:satOff val="6913"/>
              <a:lumOff val="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15280-D8BA-481F-A94E-723E425B2E84}">
      <dsp:nvSpPr>
        <dsp:cNvPr id="0" name=""/>
        <dsp:cNvSpPr/>
      </dsp:nvSpPr>
      <dsp:spPr>
        <a:xfrm>
          <a:off x="2254" y="198203"/>
          <a:ext cx="4582209" cy="27493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Success?</a:t>
          </a:r>
        </a:p>
      </dsp:txBody>
      <dsp:txXfrm>
        <a:off x="2254" y="198203"/>
        <a:ext cx="4582209" cy="2749325"/>
      </dsp:txXfrm>
    </dsp:sp>
    <dsp:sp modelId="{F7A035BE-D43A-4C79-B564-D37662C06F39}">
      <dsp:nvSpPr>
        <dsp:cNvPr id="0" name=""/>
        <dsp:cNvSpPr/>
      </dsp:nvSpPr>
      <dsp:spPr>
        <a:xfrm>
          <a:off x="4658661" y="1451366"/>
          <a:ext cx="687331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595867"/>
                <a:satOff val="3457"/>
                <a:lumOff val="3432"/>
                <a:alphaOff val="0"/>
                <a:tint val="98000"/>
                <a:lumMod val="110000"/>
              </a:schemeClr>
            </a:gs>
            <a:gs pos="84000">
              <a:schemeClr val="accent2">
                <a:hueOff val="595867"/>
                <a:satOff val="3457"/>
                <a:lumOff val="343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578800-B739-4075-B2D5-AADB0533AA75}">
      <dsp:nvSpPr>
        <dsp:cNvPr id="0" name=""/>
        <dsp:cNvSpPr/>
      </dsp:nvSpPr>
      <dsp:spPr>
        <a:xfrm>
          <a:off x="5420189" y="198203"/>
          <a:ext cx="4582209" cy="2749325"/>
        </a:xfrm>
        <a:prstGeom prst="rect">
          <a:avLst/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You own it! </a:t>
          </a:r>
        </a:p>
      </dsp:txBody>
      <dsp:txXfrm>
        <a:off x="5420189" y="198203"/>
        <a:ext cx="4582209" cy="2749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1D7C2-406B-4A0E-9C84-B3846C17198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7E387-4582-4D60-B742-C03EA0C7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30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2161816"/>
            <a:ext cx="10993549" cy="937259"/>
          </a:xfrm>
        </p:spPr>
        <p:txBody>
          <a:bodyPr>
            <a:noAutofit/>
          </a:bodyPr>
          <a:lstStyle/>
          <a:p>
            <a:pPr algn="ctr"/>
            <a:r>
              <a:rPr lang="en-US" sz="7500" dirty="0"/>
              <a:t>Fidelity First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325" y="3294431"/>
            <a:ext cx="10993546" cy="187544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Using self-assessment to impact the effectiveness of a court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Noreen Plumage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 South Dakota Drug Court Liaison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Tanya Septka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Northern Hills Drug Court and 4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 Circuit DIUI Court Coordinator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6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1"/>
            <a:ext cx="11298933" cy="4377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57326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53769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057326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752014"/>
              </p:ext>
            </p:extLst>
          </p:nvPr>
        </p:nvGraphicFramePr>
        <p:xfrm>
          <a:off x="1090001" y="1093924"/>
          <a:ext cx="10004654" cy="314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444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9" name="Rectangle 4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5034" y="619125"/>
            <a:ext cx="7499291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402" y="677218"/>
            <a:ext cx="7753117" cy="5835341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601550" y="629682"/>
            <a:ext cx="3358370" cy="592351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sym typeface="Wingdings" panose="05000000000000000000" pitchFamily="2" charset="2"/>
              </a:rPr>
              <a:t>Why Self Assess??</a:t>
            </a:r>
          </a:p>
          <a:p>
            <a:r>
              <a:rPr lang="en-US" sz="2500" dirty="0">
                <a:solidFill>
                  <a:srgbClr val="FFFFFF"/>
                </a:solidFill>
                <a:sym typeface="Wingdings" panose="05000000000000000000" pitchFamily="2" charset="2"/>
              </a:rPr>
              <a:t>Teams “own” the success of Court</a:t>
            </a:r>
          </a:p>
          <a:p>
            <a:r>
              <a:rPr lang="en-US" sz="2500" dirty="0">
                <a:solidFill>
                  <a:srgbClr val="FFFFFF"/>
                </a:solidFill>
                <a:sym typeface="Wingdings" panose="05000000000000000000" pitchFamily="2" charset="2"/>
              </a:rPr>
              <a:t>Visibility and accountability</a:t>
            </a:r>
          </a:p>
          <a:p>
            <a:r>
              <a:rPr lang="en-US" sz="2500" dirty="0">
                <a:solidFill>
                  <a:srgbClr val="FFFFFF"/>
                </a:solidFill>
                <a:sym typeface="Wingdings" panose="05000000000000000000" pitchFamily="2" charset="2"/>
              </a:rPr>
              <a:t>Document and ensure effectiveness</a:t>
            </a:r>
          </a:p>
          <a:p>
            <a:r>
              <a:rPr lang="en-US" sz="2500" dirty="0">
                <a:solidFill>
                  <a:srgbClr val="FFFFFF"/>
                </a:solidFill>
                <a:sym typeface="Wingdings" panose="05000000000000000000" pitchFamily="2" charset="2"/>
              </a:rPr>
              <a:t>Identify training and resource needs</a:t>
            </a:r>
          </a:p>
          <a:p>
            <a:r>
              <a:rPr lang="en-US" sz="2500" dirty="0">
                <a:solidFill>
                  <a:srgbClr val="FFFFFF"/>
                </a:solidFill>
                <a:sym typeface="Wingdings" panose="05000000000000000000" pitchFamily="2" charset="2"/>
              </a:rPr>
              <a:t>Flag areas of changes in statutes</a:t>
            </a: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lvl="1"/>
            <a:endParaRPr lang="en-US" sz="20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lvl="1"/>
            <a:endParaRPr lang="en-US" sz="20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324000" lvl="1" indent="0">
              <a:buNone/>
            </a:pPr>
            <a:endParaRPr lang="en-US" sz="2000" dirty="0">
              <a:solidFill>
                <a:srgbClr val="FFFFFF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800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5034" y="619125"/>
            <a:ext cx="7499291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093" y="948413"/>
            <a:ext cx="3967919" cy="495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61066-5295-4274-9064-C7A917FC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50" y="3813386"/>
            <a:ext cx="3171905" cy="1013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No one aces drug court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10C4A-D165-432C-8C55-B660B584B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07" y="1550632"/>
            <a:ext cx="4029805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90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4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EADB3-08EB-4DA8-B736-6FB96D71D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6" r="18426" b="-1"/>
          <a:stretch/>
        </p:blipFill>
        <p:spPr>
          <a:xfrm>
            <a:off x="446533" y="723899"/>
            <a:ext cx="6202841" cy="5666666"/>
          </a:xfrm>
          <a:prstGeom prst="rect">
            <a:avLst/>
          </a:prstGeom>
        </p:spPr>
      </p:pic>
      <p:grpSp>
        <p:nvGrpSpPr>
          <p:cNvPr id="85" name="Group 8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6" name="Rectangle 8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E282C0-4E95-49D6-B4A7-8EE968F4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79" y="1765300"/>
            <a:ext cx="5009388" cy="349758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FFFFFF"/>
                </a:solidFill>
              </a:rPr>
              <a:t>Best practices first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expertise second </a:t>
            </a:r>
          </a:p>
        </p:txBody>
      </p:sp>
    </p:spTree>
    <p:extLst>
      <p:ext uri="{BB962C8B-B14F-4D97-AF65-F5344CB8AC3E}">
        <p14:creationId xmlns:p14="http://schemas.microsoft.com/office/powerpoint/2010/main" val="196507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5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6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6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6" name="Rectangle 6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C74013-80C4-461A-9BE9-92300CDBC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44" r="-1" b="-1"/>
          <a:stretch/>
        </p:blipFill>
        <p:spPr>
          <a:xfrm>
            <a:off x="446533" y="723899"/>
            <a:ext cx="6202841" cy="5666666"/>
          </a:xfrm>
          <a:prstGeom prst="rect">
            <a:avLst/>
          </a:prstGeom>
        </p:spPr>
      </p:pic>
      <p:grpSp>
        <p:nvGrpSpPr>
          <p:cNvPr id="72" name="Group 7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73" name="Rectangle 7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Rectangle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7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8E92A8-F703-4112-BC6E-869C405C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6"/>
            <a:ext cx="4115917" cy="33189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Tell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the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truth </a:t>
            </a:r>
          </a:p>
        </p:txBody>
      </p:sp>
    </p:spTree>
    <p:extLst>
      <p:ext uri="{BB962C8B-B14F-4D97-AF65-F5344CB8AC3E}">
        <p14:creationId xmlns:p14="http://schemas.microsoft.com/office/powerpoint/2010/main" val="374160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7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7A220-493B-4C18-B7ED-832AC867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accent1"/>
                </a:solidFill>
              </a:rPr>
              <a:t>Tips regarding Evaluation </a:t>
            </a:r>
          </a:p>
        </p:txBody>
      </p:sp>
    </p:spTree>
    <p:extLst>
      <p:ext uri="{BB962C8B-B14F-4D97-AF65-F5344CB8AC3E}">
        <p14:creationId xmlns:p14="http://schemas.microsoft.com/office/powerpoint/2010/main" val="128259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1E4BF-DF71-496E-A267-36DD2EF1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accent1"/>
                </a:solidFill>
              </a:rPr>
              <a:t>Only Friday is Friday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2A14C-A0AF-4F49-9286-F38E197AD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1945941"/>
            <a:ext cx="3739665" cy="28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5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E4BF-DF71-496E-A267-36DD2EF1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5042831"/>
            <a:ext cx="11029615" cy="14975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Only Friday is Friday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6812B-530D-48E2-893F-F16702780A45}"/>
              </a:ext>
            </a:extLst>
          </p:cNvPr>
          <p:cNvSpPr txBox="1"/>
          <p:nvPr/>
        </p:nvSpPr>
        <p:spPr>
          <a:xfrm>
            <a:off x="467833" y="21270"/>
            <a:ext cx="11249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2324B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Best Practice Standard V – Substance Abuse Treatment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2306B5-8410-4CE4-8949-45C37D2613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54376" y="903774"/>
          <a:ext cx="8664667" cy="3796754"/>
        </p:xfrm>
        <a:graphic>
          <a:graphicData uri="http://schemas.openxmlformats.org/drawingml/2006/table">
            <a:tbl>
              <a:tblPr/>
              <a:tblGrid>
                <a:gridCol w="181256">
                  <a:extLst>
                    <a:ext uri="{9D8B030D-6E8A-4147-A177-3AD203B41FA5}">
                      <a16:colId xmlns:a16="http://schemas.microsoft.com/office/drawing/2014/main" val="3396384357"/>
                    </a:ext>
                  </a:extLst>
                </a:gridCol>
                <a:gridCol w="4337189">
                  <a:extLst>
                    <a:ext uri="{9D8B030D-6E8A-4147-A177-3AD203B41FA5}">
                      <a16:colId xmlns:a16="http://schemas.microsoft.com/office/drawing/2014/main" val="416503625"/>
                    </a:ext>
                  </a:extLst>
                </a:gridCol>
                <a:gridCol w="427245">
                  <a:extLst>
                    <a:ext uri="{9D8B030D-6E8A-4147-A177-3AD203B41FA5}">
                      <a16:colId xmlns:a16="http://schemas.microsoft.com/office/drawing/2014/main" val="2229217464"/>
                    </a:ext>
                  </a:extLst>
                </a:gridCol>
                <a:gridCol w="427245">
                  <a:extLst>
                    <a:ext uri="{9D8B030D-6E8A-4147-A177-3AD203B41FA5}">
                      <a16:colId xmlns:a16="http://schemas.microsoft.com/office/drawing/2014/main" val="1446274780"/>
                    </a:ext>
                  </a:extLst>
                </a:gridCol>
                <a:gridCol w="427245">
                  <a:extLst>
                    <a:ext uri="{9D8B030D-6E8A-4147-A177-3AD203B41FA5}">
                      <a16:colId xmlns:a16="http://schemas.microsoft.com/office/drawing/2014/main" val="1744421068"/>
                    </a:ext>
                  </a:extLst>
                </a:gridCol>
                <a:gridCol w="2864487">
                  <a:extLst>
                    <a:ext uri="{9D8B030D-6E8A-4147-A177-3AD203B41FA5}">
                      <a16:colId xmlns:a16="http://schemas.microsoft.com/office/drawing/2014/main" val="3385195008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Team Representation</a:t>
                      </a:r>
                    </a:p>
                  </a:txBody>
                  <a:tcPr marL="8954" marR="8954" marT="89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821473"/>
                  </a:ext>
                </a:extLst>
              </a:tr>
              <a:tr h="4051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One or two agencies are primarily responsible to manage delivery of service</a:t>
                      </a:r>
                    </a:p>
                  </a:txBody>
                  <a:tcPr marL="8954" marR="8954" marT="89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697162"/>
                  </a:ext>
                </a:extLst>
              </a:tr>
              <a:tr h="202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Mental health representation is clinically trained</a:t>
                      </a:r>
                    </a:p>
                  </a:txBody>
                  <a:tcPr marL="8954" marR="8954" marT="89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957356"/>
                  </a:ext>
                </a:extLst>
              </a:tr>
              <a:tr h="202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Substance abuse treatment representation is clinically trained </a:t>
                      </a:r>
                    </a:p>
                  </a:txBody>
                  <a:tcPr marL="8954" marR="8954" marT="89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341282"/>
                  </a:ext>
                </a:extLst>
              </a:tr>
              <a:tr h="4051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Core team member treatment providers regularly attend staff meetings and court hearings</a:t>
                      </a:r>
                    </a:p>
                  </a:txBody>
                  <a:tcPr marL="8954" marR="8954" marT="89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74148"/>
                  </a:ext>
                </a:extLst>
              </a:tr>
              <a:tr h="4051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Client information is conveyed to the Drug Court team in an efficient and timely manner</a:t>
                      </a:r>
                    </a:p>
                  </a:txBody>
                  <a:tcPr marL="8954" marR="8954" marT="89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112187"/>
                  </a:ext>
                </a:extLst>
              </a:tr>
              <a:tr h="277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Provider Training &amp; Credentials </a:t>
                      </a:r>
                    </a:p>
                  </a:txBody>
                  <a:tcPr marL="8954" marR="8954" marT="89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111425"/>
                  </a:ext>
                </a:extLst>
              </a:tr>
              <a:tr h="202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Mental health representation is licensed and certified</a:t>
                      </a:r>
                    </a:p>
                  </a:txBody>
                  <a:tcPr marL="8954" marR="8954" marT="89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444835"/>
                  </a:ext>
                </a:extLst>
              </a:tr>
              <a:tr h="4051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Light" panose="020F0302020204030204" pitchFamily="34" charset="0"/>
                        </a:rPr>
                        <a:t>Substance abuse treatment representation is licensed and certified</a:t>
                      </a:r>
                    </a:p>
                  </a:txBody>
                  <a:tcPr marL="8954" marR="8954" marT="89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399658"/>
                  </a:ext>
                </a:extLst>
              </a:tr>
              <a:tr h="4051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Treatment providers receive three days of preimplementation training</a:t>
                      </a:r>
                    </a:p>
                  </a:txBody>
                  <a:tcPr marL="8954" marR="8954" marT="89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78107"/>
                  </a:ext>
                </a:extLst>
              </a:tr>
              <a:tr h="202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Treatment providers receive periodic booster trainings</a:t>
                      </a:r>
                    </a:p>
                  </a:txBody>
                  <a:tcPr marL="8954" marR="8954" marT="89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409781"/>
                  </a:ext>
                </a:extLst>
              </a:tr>
              <a:tr h="4051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Treatment providers receive monthly individualized supervision and feedback</a:t>
                      </a:r>
                    </a:p>
                  </a:txBody>
                  <a:tcPr marL="8954" marR="8954" marT="89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4" marR="8954" marT="8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824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35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BD444-406E-4E93-9C6F-707374E6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Red is </a:t>
            </a:r>
            <a:r>
              <a:rPr lang="en-US" sz="5400" u="sng" dirty="0">
                <a:solidFill>
                  <a:srgbClr val="FF0000"/>
                </a:solidFill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4175251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E4BF-DF71-496E-A267-36DD2EF1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5042831"/>
            <a:ext cx="11029615" cy="14975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RED is </a:t>
            </a:r>
            <a:r>
              <a:rPr lang="en-US" sz="4800" b="1" dirty="0">
                <a:solidFill>
                  <a:srgbClr val="C00000"/>
                </a:solidFill>
              </a:rPr>
              <a:t>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6812B-530D-48E2-893F-F16702780A45}"/>
              </a:ext>
            </a:extLst>
          </p:cNvPr>
          <p:cNvSpPr txBox="1"/>
          <p:nvPr/>
        </p:nvSpPr>
        <p:spPr>
          <a:xfrm>
            <a:off x="467833" y="21270"/>
            <a:ext cx="11249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2324B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Best Practice Standard I – Target Population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CC5ABC-0703-4B78-B48D-C48A07521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37066"/>
              </p:ext>
            </p:extLst>
          </p:nvPr>
        </p:nvGraphicFramePr>
        <p:xfrm>
          <a:off x="1531095" y="1130655"/>
          <a:ext cx="9080200" cy="3441346"/>
        </p:xfrm>
        <a:graphic>
          <a:graphicData uri="http://schemas.openxmlformats.org/drawingml/2006/table">
            <a:tbl>
              <a:tblPr/>
              <a:tblGrid>
                <a:gridCol w="189949">
                  <a:extLst>
                    <a:ext uri="{9D8B030D-6E8A-4147-A177-3AD203B41FA5}">
                      <a16:colId xmlns:a16="http://schemas.microsoft.com/office/drawing/2014/main" val="281049149"/>
                    </a:ext>
                  </a:extLst>
                </a:gridCol>
                <a:gridCol w="4545190">
                  <a:extLst>
                    <a:ext uri="{9D8B030D-6E8A-4147-A177-3AD203B41FA5}">
                      <a16:colId xmlns:a16="http://schemas.microsoft.com/office/drawing/2014/main" val="1904329054"/>
                    </a:ext>
                  </a:extLst>
                </a:gridCol>
                <a:gridCol w="447734">
                  <a:extLst>
                    <a:ext uri="{9D8B030D-6E8A-4147-A177-3AD203B41FA5}">
                      <a16:colId xmlns:a16="http://schemas.microsoft.com/office/drawing/2014/main" val="1705945481"/>
                    </a:ext>
                  </a:extLst>
                </a:gridCol>
                <a:gridCol w="447734">
                  <a:extLst>
                    <a:ext uri="{9D8B030D-6E8A-4147-A177-3AD203B41FA5}">
                      <a16:colId xmlns:a16="http://schemas.microsoft.com/office/drawing/2014/main" val="378336191"/>
                    </a:ext>
                  </a:extLst>
                </a:gridCol>
                <a:gridCol w="447734">
                  <a:extLst>
                    <a:ext uri="{9D8B030D-6E8A-4147-A177-3AD203B41FA5}">
                      <a16:colId xmlns:a16="http://schemas.microsoft.com/office/drawing/2014/main" val="3050797926"/>
                    </a:ext>
                  </a:extLst>
                </a:gridCol>
                <a:gridCol w="3001859">
                  <a:extLst>
                    <a:ext uri="{9D8B030D-6E8A-4147-A177-3AD203B41FA5}">
                      <a16:colId xmlns:a16="http://schemas.microsoft.com/office/drawing/2014/main" val="341454068"/>
                    </a:ext>
                  </a:extLst>
                </a:gridCol>
              </a:tblGrid>
              <a:tr h="321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Criminal History Disqualifications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598489"/>
                  </a:ext>
                </a:extLst>
              </a:tr>
              <a:tr h="469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Barring legal prohibitions, potential participants charged with drug dealing are not automatically excluded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503620"/>
                  </a:ext>
                </a:extLst>
              </a:tr>
              <a:tr h="4608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Light" panose="020F0302020204030204" pitchFamily="34" charset="0"/>
                        </a:rPr>
                        <a:t>Potential participants with violent histories are not automatically excluded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119898"/>
                  </a:ext>
                </a:extLst>
              </a:tr>
              <a:tr h="4608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Potential participants are not rejected if empirical evidence indicates a person can be managed safely or effectively in Drug Court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47607"/>
                  </a:ext>
                </a:extLst>
              </a:tr>
              <a:tr h="321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Clinical Disqualifications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19674"/>
                  </a:ext>
                </a:extLst>
              </a:tr>
              <a:tr h="703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Potential participants are not disqualified for co-occurring mental health or medical conditions if adequate treatment is available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033783"/>
                  </a:ext>
                </a:extLst>
              </a:tr>
              <a:tr h="703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Potential participants are not disqualified for being legally prescribed psychotropic or addiction medications if adequate treatment is available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82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64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FOOTBALL!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C665D8-4FCE-4CB8-B552-4691BBF0A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849" y="3629126"/>
            <a:ext cx="3162392" cy="2838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FF231E-221F-4797-A84F-2BFC497D0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523" y="1914341"/>
            <a:ext cx="2935524" cy="2935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D7869-F8B9-49BA-9DC3-58A189AAF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469" y="1980330"/>
            <a:ext cx="2986414" cy="2695366"/>
          </a:xfrm>
          <a:prstGeom prst="rect">
            <a:avLst/>
          </a:prstGeom>
        </p:spPr>
      </p:pic>
      <p:pic>
        <p:nvPicPr>
          <p:cNvPr id="4098" name="Picture 2" descr="Image result for pierre governors helmet">
            <a:extLst>
              <a:ext uri="{FF2B5EF4-FFF2-40B4-BE49-F238E27FC236}">
                <a16:creationId xmlns:a16="http://schemas.microsoft.com/office/drawing/2014/main" id="{5836E71D-4643-46D1-ABF4-F8563F85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87" y="4052069"/>
            <a:ext cx="3236559" cy="242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76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DE969-7B44-47C8-825F-3CF618EF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26268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>
                <a:solidFill>
                  <a:schemeClr val="accent1"/>
                </a:solidFill>
              </a:rPr>
              <a:t>If you don’t know,</a:t>
            </a:r>
            <a:br>
              <a:rPr lang="en-US" sz="5000" dirty="0">
                <a:solidFill>
                  <a:schemeClr val="accent1"/>
                </a:solidFill>
              </a:rPr>
            </a:br>
            <a:r>
              <a:rPr lang="en-US" sz="5000" u="sng" dirty="0">
                <a:solidFill>
                  <a:srgbClr val="FF0000"/>
                </a:solidFill>
              </a:rPr>
              <a:t>it’s red</a:t>
            </a:r>
          </a:p>
        </p:txBody>
      </p:sp>
    </p:spTree>
    <p:extLst>
      <p:ext uri="{BB962C8B-B14F-4D97-AF65-F5344CB8AC3E}">
        <p14:creationId xmlns:p14="http://schemas.microsoft.com/office/powerpoint/2010/main" val="2588807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E4BF-DF71-496E-A267-36DD2EF1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5042831"/>
            <a:ext cx="11029615" cy="14975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If you don’t know it is </a:t>
            </a:r>
            <a:r>
              <a:rPr lang="en-US" sz="4800" b="1" dirty="0">
                <a:solidFill>
                  <a:srgbClr val="C00000"/>
                </a:solidFill>
              </a:rPr>
              <a:t>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6812B-530D-48E2-893F-F16702780A45}"/>
              </a:ext>
            </a:extLst>
          </p:cNvPr>
          <p:cNvSpPr txBox="1"/>
          <p:nvPr/>
        </p:nvSpPr>
        <p:spPr>
          <a:xfrm>
            <a:off x="467833" y="21270"/>
            <a:ext cx="11249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2324B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Best Practice Standard III – Roles and Responsibilities of the Judge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8F5E2E-6602-4DA8-8DDF-C07502DB2B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15399" y="1188150"/>
          <a:ext cx="8860651" cy="3091878"/>
        </p:xfrm>
        <a:graphic>
          <a:graphicData uri="http://schemas.openxmlformats.org/drawingml/2006/table">
            <a:tbl>
              <a:tblPr/>
              <a:tblGrid>
                <a:gridCol w="185356">
                  <a:extLst>
                    <a:ext uri="{9D8B030D-6E8A-4147-A177-3AD203B41FA5}">
                      <a16:colId xmlns:a16="http://schemas.microsoft.com/office/drawing/2014/main" val="4007637827"/>
                    </a:ext>
                  </a:extLst>
                </a:gridCol>
                <a:gridCol w="4435291">
                  <a:extLst>
                    <a:ext uri="{9D8B030D-6E8A-4147-A177-3AD203B41FA5}">
                      <a16:colId xmlns:a16="http://schemas.microsoft.com/office/drawing/2014/main" val="1931750923"/>
                    </a:ext>
                  </a:extLst>
                </a:gridCol>
                <a:gridCol w="436909">
                  <a:extLst>
                    <a:ext uri="{9D8B030D-6E8A-4147-A177-3AD203B41FA5}">
                      <a16:colId xmlns:a16="http://schemas.microsoft.com/office/drawing/2014/main" val="3571348845"/>
                    </a:ext>
                  </a:extLst>
                </a:gridCol>
                <a:gridCol w="436909">
                  <a:extLst>
                    <a:ext uri="{9D8B030D-6E8A-4147-A177-3AD203B41FA5}">
                      <a16:colId xmlns:a16="http://schemas.microsoft.com/office/drawing/2014/main" val="2106839700"/>
                    </a:ext>
                  </a:extLst>
                </a:gridCol>
                <a:gridCol w="436909">
                  <a:extLst>
                    <a:ext uri="{9D8B030D-6E8A-4147-A177-3AD203B41FA5}">
                      <a16:colId xmlns:a16="http://schemas.microsoft.com/office/drawing/2014/main" val="2220490904"/>
                    </a:ext>
                  </a:extLst>
                </a:gridCol>
                <a:gridCol w="2929277">
                  <a:extLst>
                    <a:ext uri="{9D8B030D-6E8A-4147-A177-3AD203B41FA5}">
                      <a16:colId xmlns:a16="http://schemas.microsoft.com/office/drawing/2014/main" val="3879587493"/>
                    </a:ext>
                  </a:extLst>
                </a:gridCol>
              </a:tblGrid>
              <a:tr h="286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Frequency of Status Hearings</a:t>
                      </a:r>
                    </a:p>
                  </a:txBody>
                  <a:tcPr marL="95361" marR="95361" marT="47681" marB="47681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485263"/>
                  </a:ext>
                </a:extLst>
              </a:tr>
              <a:tr h="409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Participants appear before the Drug Court judge no less frequently than every two weeks during the first phase of the program</a:t>
                      </a:r>
                    </a:p>
                  </a:txBody>
                  <a:tcPr marL="9933" marR="9933" marT="99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097818"/>
                  </a:ext>
                </a:extLst>
              </a:tr>
              <a:tr h="625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Participants' court appearances are reduced gradually after participants have initiated abstinence and are engaged in treatment</a:t>
                      </a:r>
                    </a:p>
                  </a:txBody>
                  <a:tcPr marL="9933" marR="9933" marT="99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057002"/>
                  </a:ext>
                </a:extLst>
              </a:tr>
              <a:tr h="409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Participants appear before the Drug Court judge no less frequently than every four weeks until they are in the last phase of the program</a:t>
                      </a:r>
                    </a:p>
                  </a:txBody>
                  <a:tcPr marL="9933" marR="9933" marT="99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485749"/>
                  </a:ext>
                </a:extLst>
              </a:tr>
              <a:tr h="286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Length of Court Interactions</a:t>
                      </a:r>
                    </a:p>
                  </a:txBody>
                  <a:tcPr marL="95361" marR="95361" marT="47681" marB="47681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006733"/>
                  </a:ext>
                </a:extLst>
              </a:tr>
              <a:tr h="417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 Light" panose="020F0302020204030204" pitchFamily="34" charset="0"/>
                        </a:rPr>
                        <a:t>The Drug Court judge spends 3-7 minutes interacting with each participant during Drug Court sessions </a:t>
                      </a:r>
                    </a:p>
                  </a:txBody>
                  <a:tcPr marL="9933" marR="9933" marT="99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719084"/>
                  </a:ext>
                </a:extLst>
              </a:tr>
              <a:tr h="417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The Drug Court judge communicates that the participant's efforts are recognized and valued </a:t>
                      </a:r>
                    </a:p>
                  </a:txBody>
                  <a:tcPr marL="9933" marR="9933" marT="99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33" marR="9933" marT="9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318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443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49145B9-7261-40F3-996A-AB1FD0CB9B8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28" y="10630"/>
          <a:ext cx="12181370" cy="6847365"/>
        </p:xfrm>
        <a:graphic>
          <a:graphicData uri="http://schemas.openxmlformats.org/drawingml/2006/table">
            <a:tbl>
              <a:tblPr firstRow="1" firstCol="1" bandRow="1"/>
              <a:tblGrid>
                <a:gridCol w="4048310">
                  <a:extLst>
                    <a:ext uri="{9D8B030D-6E8A-4147-A177-3AD203B41FA5}">
                      <a16:colId xmlns:a16="http://schemas.microsoft.com/office/drawing/2014/main" val="829550078"/>
                    </a:ext>
                  </a:extLst>
                </a:gridCol>
                <a:gridCol w="4066530">
                  <a:extLst>
                    <a:ext uri="{9D8B030D-6E8A-4147-A177-3AD203B41FA5}">
                      <a16:colId xmlns:a16="http://schemas.microsoft.com/office/drawing/2014/main" val="3263818145"/>
                    </a:ext>
                  </a:extLst>
                </a:gridCol>
                <a:gridCol w="4066530">
                  <a:extLst>
                    <a:ext uri="{9D8B030D-6E8A-4147-A177-3AD203B41FA5}">
                      <a16:colId xmlns:a16="http://schemas.microsoft.com/office/drawing/2014/main" val="67742912"/>
                    </a:ext>
                  </a:extLst>
                </a:gridCol>
              </a:tblGrid>
              <a:tr h="326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A6A6A6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A6A6A6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 Practice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A6A6A6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New/Repeat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98310"/>
                  </a:ext>
                </a:extLst>
              </a:tr>
              <a:tr h="32606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15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17" marR="106017" marT="53009" marB="5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Judges III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975671"/>
                  </a:ext>
                </a:extLst>
              </a:tr>
              <a:tr h="326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Population 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916999"/>
                  </a:ext>
                </a:extLst>
              </a:tr>
              <a:tr h="326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VIII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772806"/>
                  </a:ext>
                </a:extLst>
              </a:tr>
              <a:tr h="326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15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Treatment V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869417"/>
                  </a:ext>
                </a:extLst>
              </a:tr>
              <a:tr h="32606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15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17" marR="106017" marT="53009" marB="5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Judges III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574128"/>
                  </a:ext>
                </a:extLst>
              </a:tr>
              <a:tr h="326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Population 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277339"/>
                  </a:ext>
                </a:extLst>
              </a:tr>
              <a:tr h="326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VIII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859997"/>
                  </a:ext>
                </a:extLst>
              </a:tr>
              <a:tr h="32606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15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17" marR="106017" marT="53009" marB="5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Treatment V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88053"/>
                  </a:ext>
                </a:extLst>
              </a:tr>
              <a:tr h="326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Testing VII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83232"/>
                  </a:ext>
                </a:extLst>
              </a:tr>
              <a:tr h="326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15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Incentives IV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775774"/>
                  </a:ext>
                </a:extLst>
              </a:tr>
              <a:tr h="32606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15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17" marR="106017" marT="53009" marB="5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Testing VII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438875"/>
                  </a:ext>
                </a:extLst>
              </a:tr>
              <a:tr h="326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Complimentary TX VI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968247"/>
                  </a:ext>
                </a:extLst>
              </a:tr>
              <a:tr h="32606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15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17" marR="106017" marT="53009" marB="5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Incentives IV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089498"/>
                  </a:ext>
                </a:extLst>
              </a:tr>
              <a:tr h="326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Census and Caseload IX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984750"/>
                  </a:ext>
                </a:extLst>
              </a:tr>
              <a:tr h="32606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15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17" marR="106017" marT="53009" marB="5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Complimentary TX VI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853763"/>
                  </a:ext>
                </a:extLst>
              </a:tr>
              <a:tr h="326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and Evaluation X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848243"/>
                  </a:ext>
                </a:extLst>
              </a:tr>
              <a:tr h="32606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15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17" marR="106017" marT="53009" marB="5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Historically Disadvantaged II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852920"/>
                  </a:ext>
                </a:extLst>
              </a:tr>
              <a:tr h="326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Census and Caseload IX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725289"/>
                  </a:ext>
                </a:extLst>
              </a:tr>
              <a:tr h="32606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15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17" marR="106017" marT="53009" marB="530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and Evaluation X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422250"/>
                  </a:ext>
                </a:extLst>
              </a:tr>
              <a:tr h="326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Historically Disadvantaged II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918" marR="90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688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85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5034" y="619125"/>
            <a:ext cx="7499291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42377" y="614405"/>
            <a:ext cx="3707477" cy="5611774"/>
          </a:xfrm>
        </p:spPr>
        <p:txBody>
          <a:bodyPr anchor="t">
            <a:normAutofit/>
          </a:bodyPr>
          <a:lstStyle/>
          <a:p>
            <a:pPr marL="324000" lvl="1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324000" lvl="1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5DE01-7C36-4864-B31E-B8F32D5A3C89}"/>
              </a:ext>
            </a:extLst>
          </p:cNvPr>
          <p:cNvSpPr txBox="1"/>
          <p:nvPr/>
        </p:nvSpPr>
        <p:spPr>
          <a:xfrm>
            <a:off x="731520" y="4088674"/>
            <a:ext cx="3122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ACTION PLANNING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94C51B-FA40-4478-8FCA-D0058B7C19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45034" y="614406"/>
          <a:ext cx="7499292" cy="5613743"/>
        </p:xfrm>
        <a:graphic>
          <a:graphicData uri="http://schemas.openxmlformats.org/drawingml/2006/table">
            <a:tbl>
              <a:tblPr/>
              <a:tblGrid>
                <a:gridCol w="2980621">
                  <a:extLst>
                    <a:ext uri="{9D8B030D-6E8A-4147-A177-3AD203B41FA5}">
                      <a16:colId xmlns:a16="http://schemas.microsoft.com/office/drawing/2014/main" val="1461025330"/>
                    </a:ext>
                  </a:extLst>
                </a:gridCol>
                <a:gridCol w="755461">
                  <a:extLst>
                    <a:ext uri="{9D8B030D-6E8A-4147-A177-3AD203B41FA5}">
                      <a16:colId xmlns:a16="http://schemas.microsoft.com/office/drawing/2014/main" val="734855914"/>
                    </a:ext>
                  </a:extLst>
                </a:gridCol>
                <a:gridCol w="752642">
                  <a:extLst>
                    <a:ext uri="{9D8B030D-6E8A-4147-A177-3AD203B41FA5}">
                      <a16:colId xmlns:a16="http://schemas.microsoft.com/office/drawing/2014/main" val="651023893"/>
                    </a:ext>
                  </a:extLst>
                </a:gridCol>
                <a:gridCol w="752642">
                  <a:extLst>
                    <a:ext uri="{9D8B030D-6E8A-4147-A177-3AD203B41FA5}">
                      <a16:colId xmlns:a16="http://schemas.microsoft.com/office/drawing/2014/main" val="1739061392"/>
                    </a:ext>
                  </a:extLst>
                </a:gridCol>
                <a:gridCol w="752642">
                  <a:extLst>
                    <a:ext uri="{9D8B030D-6E8A-4147-A177-3AD203B41FA5}">
                      <a16:colId xmlns:a16="http://schemas.microsoft.com/office/drawing/2014/main" val="2788850277"/>
                    </a:ext>
                  </a:extLst>
                </a:gridCol>
                <a:gridCol w="752642">
                  <a:extLst>
                    <a:ext uri="{9D8B030D-6E8A-4147-A177-3AD203B41FA5}">
                      <a16:colId xmlns:a16="http://schemas.microsoft.com/office/drawing/2014/main" val="2779423440"/>
                    </a:ext>
                  </a:extLst>
                </a:gridCol>
                <a:gridCol w="752642">
                  <a:extLst>
                    <a:ext uri="{9D8B030D-6E8A-4147-A177-3AD203B41FA5}">
                      <a16:colId xmlns:a16="http://schemas.microsoft.com/office/drawing/2014/main" val="339310750"/>
                    </a:ext>
                  </a:extLst>
                </a:gridCol>
              </a:tblGrid>
              <a:tr h="2483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 Fidelity Action Plan</a:t>
                      </a: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79016"/>
                  </a:ext>
                </a:extLst>
              </a:tr>
              <a:tr h="2087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076609"/>
                  </a:ext>
                </a:extLst>
              </a:tr>
              <a:tr h="298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Owned by:</a:t>
                      </a: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LATE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047028"/>
                  </a:ext>
                </a:extLst>
              </a:tr>
              <a:tr h="298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Drug &amp; DUI Coordinator</a:t>
                      </a: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IN DANGER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554674"/>
                  </a:ext>
                </a:extLst>
              </a:tr>
              <a:tr h="298412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COMPLETE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433680"/>
                  </a:ext>
                </a:extLst>
              </a:tr>
              <a:tr h="2984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 Practice Standard V — Substance Abuse Treatment</a:t>
                      </a: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362389"/>
                  </a:ext>
                </a:extLst>
              </a:tr>
              <a:tr h="298412">
                <a:tc rowSpan="5" gridSpan="3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Participants receive substance abuse treatment based on a standardized assessment of their treatment needs. Substance abuse treatment is not provided to reward desired behaviors, punish infractions, or serve other non-clinically indicated goals. Treatment providers are trained and supervised to deliver a continuum of evidence-based interventions that are documented in treatment manuals.</a:t>
                      </a:r>
                    </a:p>
                  </a:txBody>
                  <a:tcPr marL="4485" marR="4485" marT="44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910556"/>
                  </a:ext>
                </a:extLst>
              </a:tr>
              <a:tr h="298412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421644"/>
                  </a:ext>
                </a:extLst>
              </a:tr>
              <a:tr h="298412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92773"/>
                  </a:ext>
                </a:extLst>
              </a:tr>
              <a:tr h="15688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19648"/>
                  </a:ext>
                </a:extLst>
              </a:tr>
              <a:tr h="15688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Due Dates</a:t>
                      </a:r>
                    </a:p>
                  </a:txBody>
                  <a:tcPr marL="4485" marR="4485" marT="4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838335"/>
                  </a:ext>
                </a:extLst>
              </a:tr>
              <a:tr h="161113"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85" marR="4485" marT="4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Task Owner</a:t>
                      </a:r>
                    </a:p>
                  </a:txBody>
                  <a:tcPr marL="4485" marR="4485" marT="4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Aug</a:t>
                      </a:r>
                    </a:p>
                  </a:txBody>
                  <a:tcPr marL="4485" marR="4485" marT="4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</a:t>
                      </a:r>
                    </a:p>
                  </a:txBody>
                  <a:tcPr marL="4485" marR="4485" marT="4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Oct</a:t>
                      </a:r>
                    </a:p>
                  </a:txBody>
                  <a:tcPr marL="4485" marR="4485" marT="4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</a:t>
                      </a:r>
                    </a:p>
                  </a:txBody>
                  <a:tcPr marL="4485" marR="4485" marT="4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</a:t>
                      </a:r>
                    </a:p>
                  </a:txBody>
                  <a:tcPr marL="4485" marR="4485" marT="4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385567"/>
                  </a:ext>
                </a:extLst>
              </a:tr>
              <a:tr h="20174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How Compass Point can implement MAAEZ &amp; move it forward to follow Best Practice Standards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1094"/>
                  </a:ext>
                </a:extLst>
              </a:tr>
              <a:tr h="2535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Meet with the Director of Compass Point about MAAEZ 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Josh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9/5/17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39571"/>
                  </a:ext>
                </a:extLst>
              </a:tr>
              <a:tr h="18072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Discuss MAAEZ with the Compass Point Providers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Brie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9/7/17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337078"/>
                  </a:ext>
                </a:extLst>
              </a:tr>
              <a:tr h="18072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9/14/17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324525"/>
                  </a:ext>
                </a:extLst>
              </a:tr>
              <a:tr h="18072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Discuss MAAEZ with the Drug Court Team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Brie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9/29/17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107417"/>
                  </a:ext>
                </a:extLst>
              </a:tr>
              <a:tr h="18072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Design a MAAEZ brochure/pamphlet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Steve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10/1/17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352425"/>
                  </a:ext>
                </a:extLst>
              </a:tr>
              <a:tr h="18072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10/7/17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113313"/>
                  </a:ext>
                </a:extLst>
              </a:tr>
              <a:tr h="3092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Contact local churches to locate a meeting location to hold MAAEZ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Josh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10/15/17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458923"/>
                  </a:ext>
                </a:extLst>
              </a:tr>
              <a:tr h="20174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757954"/>
                  </a:ext>
                </a:extLst>
              </a:tr>
              <a:tr h="18072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Begin MAAEZ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Josh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11/1/17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024133"/>
                  </a:ext>
                </a:extLst>
              </a:tr>
              <a:tr h="18072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522404"/>
                  </a:ext>
                </a:extLst>
              </a:tr>
              <a:tr h="18072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44613"/>
                  </a:ext>
                </a:extLst>
              </a:tr>
              <a:tr h="18072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85" marR="4485" marT="4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77670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A65645D-245C-4856-AE5F-6228EB6D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118" y="1226912"/>
            <a:ext cx="1266825" cy="1857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115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7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7A220-493B-4C18-B7ED-832AC867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854" y="1507414"/>
            <a:ext cx="7595613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Show up • try • be honest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8FCEA-3BBA-40F1-8A27-296DBE5E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58" y="2130548"/>
            <a:ext cx="2560703" cy="2516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39D378-0D55-46BF-85DA-ABFE0237536D}"/>
              </a:ext>
            </a:extLst>
          </p:cNvPr>
          <p:cNvSpPr txBox="1"/>
          <p:nvPr/>
        </p:nvSpPr>
        <p:spPr>
          <a:xfrm>
            <a:off x="814851" y="5950650"/>
            <a:ext cx="1052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http://ujs.sd.gov/Circuit_Court/Drug_Court/</a:t>
            </a:r>
          </a:p>
        </p:txBody>
      </p:sp>
    </p:spTree>
    <p:extLst>
      <p:ext uri="{BB962C8B-B14F-4D97-AF65-F5344CB8AC3E}">
        <p14:creationId xmlns:p14="http://schemas.microsoft.com/office/powerpoint/2010/main" val="936614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8660-A559-4CE9-96A7-D7F5D8CC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55321"/>
            <a:ext cx="11029616" cy="1232970"/>
          </a:xfrm>
        </p:spPr>
        <p:txBody>
          <a:bodyPr/>
          <a:lstStyle/>
          <a:p>
            <a:pPr algn="ctr"/>
            <a:r>
              <a:rPr lang="en-US" sz="4000" dirty="0"/>
              <a:t>Statewide Best practice assessment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3DB4CA-176D-42C4-9AEA-50554DB42E8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99459" y="1914202"/>
          <a:ext cx="10164734" cy="4232160"/>
        </p:xfrm>
        <a:graphic>
          <a:graphicData uri="http://schemas.openxmlformats.org/drawingml/2006/table">
            <a:tbl>
              <a:tblPr/>
              <a:tblGrid>
                <a:gridCol w="534986">
                  <a:extLst>
                    <a:ext uri="{9D8B030D-6E8A-4147-A177-3AD203B41FA5}">
                      <a16:colId xmlns:a16="http://schemas.microsoft.com/office/drawing/2014/main" val="4290987538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3725662648"/>
                    </a:ext>
                  </a:extLst>
                </a:gridCol>
                <a:gridCol w="43382">
                  <a:extLst>
                    <a:ext uri="{9D8B030D-6E8A-4147-A177-3AD203B41FA5}">
                      <a16:colId xmlns:a16="http://schemas.microsoft.com/office/drawing/2014/main" val="1046064875"/>
                    </a:ext>
                  </a:extLst>
                </a:gridCol>
                <a:gridCol w="1026590">
                  <a:extLst>
                    <a:ext uri="{9D8B030D-6E8A-4147-A177-3AD203B41FA5}">
                      <a16:colId xmlns:a16="http://schemas.microsoft.com/office/drawing/2014/main" val="2692262578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1247445546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1482755689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1580249394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2607626702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2535834994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357682492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3705943884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1512932228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2733399479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1348982448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869912156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1709697086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365622326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2905022727"/>
                    </a:ext>
                  </a:extLst>
                </a:gridCol>
                <a:gridCol w="534986">
                  <a:extLst>
                    <a:ext uri="{9D8B030D-6E8A-4147-A177-3AD203B41FA5}">
                      <a16:colId xmlns:a16="http://schemas.microsoft.com/office/drawing/2014/main" val="3438060425"/>
                    </a:ext>
                  </a:extLst>
                </a:gridCol>
              </a:tblGrid>
              <a:tr h="220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8991" marR="8991" marT="89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8991" marR="8991" marT="89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8991" marR="8991" marT="899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11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13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961253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I.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Target Population</a:t>
                      </a:r>
                    </a:p>
                  </a:txBody>
                  <a:tcPr marL="87482" marR="87482" marT="43741" marB="4374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67784"/>
                  </a:ext>
                </a:extLst>
              </a:tr>
              <a:tr h="443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II.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Historically Disadvantaged Groups</a:t>
                      </a:r>
                    </a:p>
                  </a:txBody>
                  <a:tcPr marL="87482" marR="87482" marT="43741" marB="4374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038242"/>
                  </a:ext>
                </a:extLst>
              </a:tr>
              <a:tr h="511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III.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Roles and Responsibilities of the Judge</a:t>
                      </a:r>
                    </a:p>
                  </a:txBody>
                  <a:tcPr marL="87482" marR="87482" marT="43741" marB="4374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488588"/>
                  </a:ext>
                </a:extLst>
              </a:tr>
              <a:tr h="5633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IV.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Incentives, Sanctions, and Therapeutic Adjustments</a:t>
                      </a:r>
                    </a:p>
                  </a:txBody>
                  <a:tcPr marL="87482" marR="87482" marT="43741" marB="4374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037034"/>
                  </a:ext>
                </a:extLst>
              </a:tr>
              <a:tr h="368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V.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Substance Abuse Treatment</a:t>
                      </a:r>
                    </a:p>
                  </a:txBody>
                  <a:tcPr marL="87482" marR="87482" marT="43741" marB="4374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292267"/>
                  </a:ext>
                </a:extLst>
              </a:tr>
              <a:tr h="511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VI.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Complimentary Treatment and Social Services</a:t>
                      </a:r>
                    </a:p>
                  </a:txBody>
                  <a:tcPr marL="87482" marR="87482" marT="43741" marB="4374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74278"/>
                  </a:ext>
                </a:extLst>
              </a:tr>
              <a:tr h="368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VII.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Drug and Alcohol Testing</a:t>
                      </a:r>
                    </a:p>
                  </a:txBody>
                  <a:tcPr marL="87482" marR="87482" marT="43741" marB="4374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80740"/>
                  </a:ext>
                </a:extLst>
              </a:tr>
              <a:tr h="3261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VIII.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Multidisciplinary Team</a:t>
                      </a:r>
                    </a:p>
                  </a:txBody>
                  <a:tcPr marL="87482" marR="87482" marT="43741" marB="4374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854182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IX.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Census and Caseload</a:t>
                      </a:r>
                    </a:p>
                  </a:txBody>
                  <a:tcPr marL="87482" marR="87482" marT="43741" marB="4374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16261"/>
                  </a:ext>
                </a:extLst>
              </a:tr>
              <a:tr h="368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X.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Monitoring and Evaluation</a:t>
                      </a:r>
                    </a:p>
                  </a:txBody>
                  <a:tcPr marL="87482" marR="87482" marT="43741" marB="4374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0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8991" marR="8991" marT="8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1743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B43344-8D17-4D01-B408-F3E68F092D66}"/>
              </a:ext>
            </a:extLst>
          </p:cNvPr>
          <p:cNvSpPr txBox="1"/>
          <p:nvPr/>
        </p:nvSpPr>
        <p:spPr>
          <a:xfrm>
            <a:off x="581192" y="6124353"/>
            <a:ext cx="1102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VISIBILITY    ●    TRAINING    ●    LEGISLATIVE CHANGE</a:t>
            </a:r>
          </a:p>
        </p:txBody>
      </p:sp>
    </p:spTree>
    <p:extLst>
      <p:ext uri="{BB962C8B-B14F-4D97-AF65-F5344CB8AC3E}">
        <p14:creationId xmlns:p14="http://schemas.microsoft.com/office/powerpoint/2010/main" val="1842749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5034" y="619125"/>
            <a:ext cx="7499291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454" y="582652"/>
            <a:ext cx="5102465" cy="6110737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64110" y="1025924"/>
            <a:ext cx="3249090" cy="4907516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RESET training including: 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Supreme Court Justices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Presiding Judges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Coordinators </a:t>
            </a:r>
          </a:p>
          <a:p>
            <a:pPr lvl="1"/>
            <a:endParaRPr lang="en-US" sz="2400" dirty="0">
              <a:solidFill>
                <a:srgbClr val="FFFFFF"/>
              </a:solidFill>
            </a:endParaRPr>
          </a:p>
          <a:p>
            <a:pPr lvl="0">
              <a:buClr>
                <a:srgbClr val="903163"/>
              </a:buClr>
            </a:pPr>
            <a:r>
              <a:rPr lang="en-US" sz="2400" dirty="0">
                <a:solidFill>
                  <a:srgbClr val="FFFFFF"/>
                </a:solidFill>
              </a:rPr>
              <a:t>Eventually all team members were trained</a:t>
            </a:r>
          </a:p>
          <a:p>
            <a:pPr lvl="1"/>
            <a:endParaRPr lang="en-US" sz="1400" dirty="0">
              <a:solidFill>
                <a:srgbClr val="FFFFFF"/>
              </a:solidFill>
            </a:endParaRPr>
          </a:p>
          <a:p>
            <a:pPr marL="324000" lvl="1" indent="0">
              <a:buNone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19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0" y="457201"/>
            <a:ext cx="7363959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8C767-D08C-44A8-88D2-6BABB5942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2" y="2674019"/>
            <a:ext cx="1184555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55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5034" y="619125"/>
            <a:ext cx="7499291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402" y="677218"/>
            <a:ext cx="7753117" cy="5835341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601550" y="629682"/>
            <a:ext cx="3358370" cy="5923518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In 2012, we had 4 courts </a:t>
            </a:r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 today, we have 16 courts (soon to be 17)</a:t>
            </a:r>
          </a:p>
          <a:p>
            <a:endParaRPr lang="en-US" sz="15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Primarily state funded investment so how </a:t>
            </a:r>
            <a:r>
              <a:rPr lang="en-US" sz="2200" dirty="0">
                <a:solidFill>
                  <a:srgbClr val="FFFFFF"/>
                </a:solidFill>
                <a:sym typeface="Wingdings" panose="05000000000000000000" pitchFamily="2" charset="2"/>
              </a:rPr>
              <a:t>can we…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sym typeface="Wingdings" panose="05000000000000000000" pitchFamily="2" charset="2"/>
              </a:rPr>
              <a:t>Document and ensure effectiveness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sym typeface="Wingdings" panose="05000000000000000000" pitchFamily="2" charset="2"/>
              </a:rPr>
              <a:t>Identify training needs</a:t>
            </a:r>
          </a:p>
          <a:p>
            <a:pPr lvl="1"/>
            <a:endParaRPr lang="en-US" sz="20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lvl="0">
              <a:buClr>
                <a:srgbClr val="903163"/>
              </a:buClr>
            </a:pPr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Maverick and Company</a:t>
            </a:r>
          </a:p>
          <a:p>
            <a:pPr lvl="1"/>
            <a:endParaRPr lang="en-US" sz="20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lvl="1"/>
            <a:endParaRPr lang="en-US" sz="20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324000" lvl="1" indent="0">
              <a:buNone/>
            </a:pPr>
            <a:endParaRPr lang="en-US" sz="2000" dirty="0">
              <a:solidFill>
                <a:srgbClr val="FFFFFF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8592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Content Placeholder 8">
            <a:extLst>
              <a:ext uri="{FF2B5EF4-FFF2-40B4-BE49-F238E27FC236}">
                <a16:creationId xmlns:a16="http://schemas.microsoft.com/office/drawing/2014/main" id="{892DF6C7-650F-4045-9EE4-9AEBD7FFC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960" y="9998"/>
            <a:ext cx="9094122" cy="69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0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44729"/>
            <a:ext cx="3703320" cy="57458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3643"/>
            <a:ext cx="7503637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0FC46-D1D9-4F32-BAC2-C569FAB7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49" y="986245"/>
            <a:ext cx="10358687" cy="49471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If your drug court isn’t working,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you are </a:t>
            </a:r>
            <a:r>
              <a:rPr lang="en-US" sz="4800" b="1" dirty="0">
                <a:solidFill>
                  <a:srgbClr val="FFFFFF"/>
                </a:solidFill>
              </a:rPr>
              <a:t>not</a:t>
            </a:r>
            <a:r>
              <a:rPr lang="en-US" sz="4800" dirty="0">
                <a:solidFill>
                  <a:srgbClr val="FFFFFF"/>
                </a:solidFill>
              </a:rPr>
              <a:t> doing drug court</a:t>
            </a:r>
          </a:p>
        </p:txBody>
      </p:sp>
    </p:spTree>
    <p:extLst>
      <p:ext uri="{BB962C8B-B14F-4D97-AF65-F5344CB8AC3E}">
        <p14:creationId xmlns:p14="http://schemas.microsoft.com/office/powerpoint/2010/main" val="322633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51274" y="616800"/>
            <a:ext cx="5241852" cy="6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9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84446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80889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84446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4757866"/>
            <a:ext cx="11309338" cy="1656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E3BBC-59BB-4CA5-B434-C6BFB598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845617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FFFEFF"/>
                </a:solidFill>
              </a:rPr>
              <a:t>Barriers to success 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326557"/>
              </p:ext>
            </p:extLst>
          </p:nvPr>
        </p:nvGraphicFramePr>
        <p:xfrm>
          <a:off x="581025" y="728488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82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2" descr="https://thumbs.dreamstime.com/t/stacks-office-binders-desk-7329859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8639"/>
          <a:stretch/>
        </p:blipFill>
        <p:spPr>
          <a:xfrm>
            <a:off x="20" y="10"/>
            <a:ext cx="4578252" cy="2608947"/>
          </a:xfrm>
          <a:prstGeom prst="rect">
            <a:avLst/>
          </a:prstGeom>
        </p:spPr>
      </p:pic>
      <p:sp>
        <p:nvSpPr>
          <p:cNvPr id="80" name="Rectangle 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1819"/>
            <a:ext cx="4576634" cy="4235946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Image result for pile of binders">
            <a:extLst>
              <a:ext uri="{FF2B5EF4-FFF2-40B4-BE49-F238E27FC236}">
                <a16:creationId xmlns:a16="http://schemas.microsoft.com/office/drawing/2014/main" id="{732179EE-6FD3-49F1-9C48-D3AB8AD31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r="3871" b="-1"/>
          <a:stretch/>
        </p:blipFill>
        <p:spPr bwMode="auto">
          <a:xfrm>
            <a:off x="4578270" y="10"/>
            <a:ext cx="76137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DE8A2-BE53-4742-B587-E482383A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09" y="3228677"/>
            <a:ext cx="3713480" cy="29489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/>
              <a:t>“Pile </a:t>
            </a:r>
            <a:br>
              <a:rPr lang="en-US" sz="4800" dirty="0"/>
            </a:br>
            <a:r>
              <a:rPr lang="en-US" sz="4800" dirty="0"/>
              <a:t>of </a:t>
            </a:r>
            <a:br>
              <a:rPr lang="en-US" sz="4800" dirty="0"/>
            </a:br>
            <a:r>
              <a:rPr lang="en-US" sz="4800" dirty="0"/>
              <a:t>binders”</a:t>
            </a:r>
          </a:p>
        </p:txBody>
      </p:sp>
    </p:spTree>
    <p:extLst>
      <p:ext uri="{BB962C8B-B14F-4D97-AF65-F5344CB8AC3E}">
        <p14:creationId xmlns:p14="http://schemas.microsoft.com/office/powerpoint/2010/main" val="221853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Image result for steep learning curve">
            <a:extLst>
              <a:ext uri="{FF2B5EF4-FFF2-40B4-BE49-F238E27FC236}">
                <a16:creationId xmlns:a16="http://schemas.microsoft.com/office/drawing/2014/main" id="{62295742-AF7B-46ED-BC8A-2B5E4E37E4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5322" y="620182"/>
            <a:ext cx="5900778" cy="65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92756-6E76-417F-BE0D-8B58AAC6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0" y="1943101"/>
            <a:ext cx="4320540" cy="24917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Learning curve</a:t>
            </a:r>
          </a:p>
        </p:txBody>
      </p:sp>
    </p:spTree>
    <p:extLst>
      <p:ext uri="{BB962C8B-B14F-4D97-AF65-F5344CB8AC3E}">
        <p14:creationId xmlns:p14="http://schemas.microsoft.com/office/powerpoint/2010/main" val="245022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2873" y="734134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Image result for my way elvis">
            <a:extLst>
              <a:ext uri="{FF2B5EF4-FFF2-40B4-BE49-F238E27FC236}">
                <a16:creationId xmlns:a16="http://schemas.microsoft.com/office/drawing/2014/main" id="{C6470D93-AF76-4ED3-A137-600E4BB585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3414"/>
          <a:stretch/>
        </p:blipFill>
        <p:spPr bwMode="auto">
          <a:xfrm>
            <a:off x="478172" y="723899"/>
            <a:ext cx="3671681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6" name="Rectangle 8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B66599-70B3-4232-863D-C62D5CDE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603" y="22828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Only Elvis, not in drug court</a:t>
            </a:r>
          </a:p>
        </p:txBody>
      </p:sp>
    </p:spTree>
    <p:extLst>
      <p:ext uri="{BB962C8B-B14F-4D97-AF65-F5344CB8AC3E}">
        <p14:creationId xmlns:p14="http://schemas.microsoft.com/office/powerpoint/2010/main" val="59361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86812B-530D-48E2-893F-F16702780A45}"/>
              </a:ext>
            </a:extLst>
          </p:cNvPr>
          <p:cNvSpPr txBox="1"/>
          <p:nvPr/>
        </p:nvSpPr>
        <p:spPr>
          <a:xfrm>
            <a:off x="467833" y="21270"/>
            <a:ext cx="11249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2324B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Best Practice Standard IV – Incentives, Sanctions and Therapeutic Adjustments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187B13-6B6F-4AC0-83AC-EB68BA34950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78650" y="1158949"/>
          <a:ext cx="8307343" cy="5606229"/>
        </p:xfrm>
        <a:graphic>
          <a:graphicData uri="http://schemas.openxmlformats.org/drawingml/2006/table">
            <a:tbl>
              <a:tblPr/>
              <a:tblGrid>
                <a:gridCol w="173780">
                  <a:extLst>
                    <a:ext uri="{9D8B030D-6E8A-4147-A177-3AD203B41FA5}">
                      <a16:colId xmlns:a16="http://schemas.microsoft.com/office/drawing/2014/main" val="886181858"/>
                    </a:ext>
                  </a:extLst>
                </a:gridCol>
                <a:gridCol w="3902927">
                  <a:extLst>
                    <a:ext uri="{9D8B030D-6E8A-4147-A177-3AD203B41FA5}">
                      <a16:colId xmlns:a16="http://schemas.microsoft.com/office/drawing/2014/main" val="1382640235"/>
                    </a:ext>
                  </a:extLst>
                </a:gridCol>
                <a:gridCol w="665029">
                  <a:extLst>
                    <a:ext uri="{9D8B030D-6E8A-4147-A177-3AD203B41FA5}">
                      <a16:colId xmlns:a16="http://schemas.microsoft.com/office/drawing/2014/main" val="8565793"/>
                    </a:ext>
                  </a:extLst>
                </a:gridCol>
                <a:gridCol w="409624">
                  <a:extLst>
                    <a:ext uri="{9D8B030D-6E8A-4147-A177-3AD203B41FA5}">
                      <a16:colId xmlns:a16="http://schemas.microsoft.com/office/drawing/2014/main" val="905284145"/>
                    </a:ext>
                  </a:extLst>
                </a:gridCol>
                <a:gridCol w="409624">
                  <a:extLst>
                    <a:ext uri="{9D8B030D-6E8A-4147-A177-3AD203B41FA5}">
                      <a16:colId xmlns:a16="http://schemas.microsoft.com/office/drawing/2014/main" val="4033483574"/>
                    </a:ext>
                  </a:extLst>
                </a:gridCol>
                <a:gridCol w="2746359">
                  <a:extLst>
                    <a:ext uri="{9D8B030D-6E8A-4147-A177-3AD203B41FA5}">
                      <a16:colId xmlns:a16="http://schemas.microsoft.com/office/drawing/2014/main" val="622543633"/>
                    </a:ext>
                  </a:extLst>
                </a:gridCol>
              </a:tblGrid>
              <a:tr h="34263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Best Practice Standard IV - Incentives, Sanctions, and Therapeutic Adjustments</a:t>
                      </a:r>
                    </a:p>
                  </a:txBody>
                  <a:tcPr marL="128034" marR="128034" marT="64017" marB="64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28601"/>
                  </a:ext>
                </a:extLst>
              </a:tr>
              <a:tr h="258374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822731"/>
                  </a:ext>
                </a:extLst>
              </a:tr>
              <a:tr h="191733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Objective: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385796"/>
                  </a:ext>
                </a:extLst>
              </a:tr>
              <a:tr h="180261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Consequences for participants’ behavior are predictable, fair, consistent, and administered in accordance with evidence-based principles of effective behavior modification.</a:t>
                      </a:r>
                    </a:p>
                  </a:txBody>
                  <a:tcPr marL="128034" marR="128034" marT="64017" marB="6401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805591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N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Non-Compliant</a:t>
                      </a:r>
                    </a:p>
                  </a:txBody>
                  <a:tcPr marL="128034" marR="128034" marT="64017" marB="640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369382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P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Partially Compliant</a:t>
                      </a:r>
                    </a:p>
                  </a:txBody>
                  <a:tcPr marL="128034" marR="128034" marT="64017" marB="640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289187"/>
                  </a:ext>
                </a:extLst>
              </a:tr>
              <a:tr h="240139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C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Compliant</a:t>
                      </a:r>
                    </a:p>
                  </a:txBody>
                  <a:tcPr marL="128034" marR="128034" marT="64017" marB="6401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977442"/>
                  </a:ext>
                </a:extLst>
              </a:tr>
              <a:tr h="180261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1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886282"/>
                  </a:ext>
                </a:extLst>
              </a:tr>
              <a:tr h="258374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7806" marR="7806" marT="78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7806" marR="7806" marT="78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</a:endParaRPr>
                    </a:p>
                  </a:txBody>
                  <a:tcPr marL="7806" marR="7806" marT="78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1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998311"/>
                  </a:ext>
                </a:extLst>
              </a:tr>
              <a:tr h="258374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806" marR="7806" marT="78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NOTES</a:t>
                      </a:r>
                    </a:p>
                  </a:txBody>
                  <a:tcPr marL="7806" marR="7806" marT="7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491803"/>
                  </a:ext>
                </a:extLst>
              </a:tr>
              <a:tr h="284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Advance Notice</a:t>
                      </a:r>
                    </a:p>
                  </a:txBody>
                  <a:tcPr marL="128034" marR="128034" marT="64017" marB="64017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35189"/>
                  </a:ext>
                </a:extLst>
              </a:tr>
              <a:tr h="688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Policies and procedures concerning the administration of incentives, sanctions and therapeutic adjustments are specified in writing and communicated to Drug Court participants and team members</a:t>
                      </a:r>
                    </a:p>
                  </a:txBody>
                  <a:tcPr marL="7806" marR="7806" marT="78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175244"/>
                  </a:ext>
                </a:extLst>
              </a:tr>
              <a:tr h="688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Requirements of phase advancement, graduation, and termination from the program are specified in writing and communicated to the Drug Court participants and team members </a:t>
                      </a:r>
                    </a:p>
                  </a:txBody>
                  <a:tcPr marL="7806" marR="7806" marT="78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25550"/>
                  </a:ext>
                </a:extLst>
              </a:tr>
              <a:tr h="516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Legal and collateral consequences of termination and graduation are specified in writing and communicated to the Drug Court participants and team members </a:t>
                      </a:r>
                    </a:p>
                  </a:txBody>
                  <a:tcPr marL="7806" marR="7806" marT="78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867496"/>
                  </a:ext>
                </a:extLst>
              </a:tr>
              <a:tr h="284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Opportunity to Be Heard</a:t>
                      </a:r>
                    </a:p>
                  </a:txBody>
                  <a:tcPr marL="128034" marR="128034" marT="64017" marB="64017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65082"/>
                  </a:ext>
                </a:extLst>
              </a:tr>
              <a:tr h="344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Participants receive a fair opportunity to explain their side of any dispute</a:t>
                      </a:r>
                    </a:p>
                  </a:txBody>
                  <a:tcPr marL="7806" marR="7806" marT="78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888623"/>
                  </a:ext>
                </a:extLst>
              </a:tr>
              <a:tr h="344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Participants are treated in an equivalent manner to similar participants in similar circumstances</a:t>
                      </a:r>
                    </a:p>
                  </a:txBody>
                  <a:tcPr marL="7806" marR="7806" marT="78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6" marR="7806" marT="7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3273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6845F9-FCD9-4BEB-9586-EA74C98CFB11}"/>
              </a:ext>
            </a:extLst>
          </p:cNvPr>
          <p:cNvSpPr txBox="1"/>
          <p:nvPr/>
        </p:nvSpPr>
        <p:spPr>
          <a:xfrm>
            <a:off x="2860158" y="733647"/>
            <a:ext cx="631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INTERNAL WORKING DOCUMENT</a:t>
            </a:r>
          </a:p>
        </p:txBody>
      </p:sp>
    </p:spTree>
    <p:extLst>
      <p:ext uri="{BB962C8B-B14F-4D97-AF65-F5344CB8AC3E}">
        <p14:creationId xmlns:p14="http://schemas.microsoft.com/office/powerpoint/2010/main" val="10133143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496</TotalTime>
  <Words>1181</Words>
  <Application>Microsoft Office PowerPoint</Application>
  <PresentationFormat>Widescreen</PresentationFormat>
  <Paragraphs>573</Paragraphs>
  <Slides>29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Bahnschrift SemiBold</vt:lpstr>
      <vt:lpstr>Calibri</vt:lpstr>
      <vt:lpstr>Calibri Light</vt:lpstr>
      <vt:lpstr>Candara</vt:lpstr>
      <vt:lpstr>Ebrima</vt:lpstr>
      <vt:lpstr>Gill Sans MT</vt:lpstr>
      <vt:lpstr>Times New Roman</vt:lpstr>
      <vt:lpstr>Wingdings</vt:lpstr>
      <vt:lpstr>Wingdings 2</vt:lpstr>
      <vt:lpstr>Dividend</vt:lpstr>
      <vt:lpstr>Fidelity First</vt:lpstr>
      <vt:lpstr>FOOTBALL!</vt:lpstr>
      <vt:lpstr>If your drug court isn’t working,  you are not doing drug court</vt:lpstr>
      <vt:lpstr>PowerPoint Presentation</vt:lpstr>
      <vt:lpstr>Barriers to success </vt:lpstr>
      <vt:lpstr>“Pile  of  binders”</vt:lpstr>
      <vt:lpstr>Learning curve</vt:lpstr>
      <vt:lpstr>Only Elvis, not in drug court</vt:lpstr>
      <vt:lpstr>PowerPoint Presentation</vt:lpstr>
      <vt:lpstr>PowerPoint Presentation</vt:lpstr>
      <vt:lpstr>PowerPoint Presentation</vt:lpstr>
      <vt:lpstr>No one aces drug court </vt:lpstr>
      <vt:lpstr>Best practices first  expertise second </vt:lpstr>
      <vt:lpstr>Tell  the  truth </vt:lpstr>
      <vt:lpstr>Tips regarding Evaluation </vt:lpstr>
      <vt:lpstr>Only Friday is Friday</vt:lpstr>
      <vt:lpstr>Only Friday is Friday</vt:lpstr>
      <vt:lpstr>Red is red</vt:lpstr>
      <vt:lpstr>RED is red</vt:lpstr>
      <vt:lpstr>If you don’t know, it’s red</vt:lpstr>
      <vt:lpstr>If you don’t know it is red</vt:lpstr>
      <vt:lpstr>PowerPoint Presentation</vt:lpstr>
      <vt:lpstr>PowerPoint Presentation</vt:lpstr>
      <vt:lpstr>Show up • try • be honest</vt:lpstr>
      <vt:lpstr>Statewide Best practice assessment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Prioritizing adherence to the drug court model</dc:title>
  <dc:creator>Plumage, Becky</dc:creator>
  <cp:lastModifiedBy>Plumage, Noreen</cp:lastModifiedBy>
  <cp:revision>34</cp:revision>
  <cp:lastPrinted>2018-05-25T18:47:40Z</cp:lastPrinted>
  <dcterms:created xsi:type="dcterms:W3CDTF">2017-06-27T01:54:36Z</dcterms:created>
  <dcterms:modified xsi:type="dcterms:W3CDTF">2018-05-25T19:14:29Z</dcterms:modified>
</cp:coreProperties>
</file>