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9"/>
  </p:notesMasterIdLst>
  <p:sldIdLst>
    <p:sldId id="256" r:id="rId2"/>
    <p:sldId id="304" r:id="rId3"/>
    <p:sldId id="298" r:id="rId4"/>
    <p:sldId id="287" r:id="rId5"/>
    <p:sldId id="261" r:id="rId6"/>
    <p:sldId id="289" r:id="rId7"/>
    <p:sldId id="291" r:id="rId8"/>
    <p:sldId id="292" r:id="rId9"/>
    <p:sldId id="293" r:id="rId10"/>
    <p:sldId id="295" r:id="rId11"/>
    <p:sldId id="296" r:id="rId12"/>
    <p:sldId id="257" r:id="rId13"/>
    <p:sldId id="281" r:id="rId14"/>
    <p:sldId id="277" r:id="rId15"/>
    <p:sldId id="260" r:id="rId16"/>
    <p:sldId id="299" r:id="rId17"/>
    <p:sldId id="282" r:id="rId18"/>
    <p:sldId id="300" r:id="rId19"/>
    <p:sldId id="301" r:id="rId20"/>
    <p:sldId id="283" r:id="rId21"/>
    <p:sldId id="285" r:id="rId22"/>
    <p:sldId id="274" r:id="rId23"/>
    <p:sldId id="276" r:id="rId24"/>
    <p:sldId id="279" r:id="rId25"/>
    <p:sldId id="280" r:id="rId26"/>
    <p:sldId id="302" r:id="rId27"/>
    <p:sldId id="29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2" autoAdjust="0"/>
    <p:restoredTop sz="87194" autoAdjust="0"/>
  </p:normalViewPr>
  <p:slideViewPr>
    <p:cSldViewPr>
      <p:cViewPr>
        <p:scale>
          <a:sx n="66" d="100"/>
          <a:sy n="66" d="100"/>
        </p:scale>
        <p:origin x="-1291" y="-5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8" y="1339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90727-1AC1-4320-AEA9-DC694F057572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A7C20-C9A8-4E7A-9B41-C7556A424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66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A7C20-C9A8-4E7A-9B41-C7556A424C9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071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few examples from</a:t>
            </a:r>
            <a:r>
              <a:rPr lang="en-US" baseline="0" dirty="0" smtClean="0"/>
              <a:t> SC Rule 13-12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A7C20-C9A8-4E7A-9B41-C7556A424C9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603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A7C20-C9A8-4E7A-9B41-C7556A424C9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29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A7C20-C9A8-4E7A-9B41-C7556A424C9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953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A7C20-C9A8-4E7A-9B41-C7556A424C9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005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A7C20-C9A8-4E7A-9B41-C7556A424C9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177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A7C20-C9A8-4E7A-9B41-C7556A424C9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177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A7C20-C9A8-4E7A-9B41-C7556A424C9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177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A7C20-C9A8-4E7A-9B41-C7556A424C9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209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A7C20-C9A8-4E7A-9B41-C7556A424C9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909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A7C20-C9A8-4E7A-9B41-C7556A424C9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3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A7C20-C9A8-4E7A-9B41-C7556A424C9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5573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A7C20-C9A8-4E7A-9B41-C7556A424C9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2459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A7C20-C9A8-4E7A-9B41-C7556A424C9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717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A7C20-C9A8-4E7A-9B41-C7556A424C9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9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A7C20-C9A8-4E7A-9B41-C7556A424C9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306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A7C20-C9A8-4E7A-9B41-C7556A424C9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04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A7C20-C9A8-4E7A-9B41-C7556A424C9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26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A7C20-C9A8-4E7A-9B41-C7556A424C9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510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A7C20-C9A8-4E7A-9B41-C7556A424C9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61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A7C20-C9A8-4E7A-9B41-C7556A424C9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61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Pending Action – Copies of the US Constitution</a:t>
            </a:r>
            <a:r>
              <a:rPr lang="en-US" baseline="0" dirty="0" smtClean="0"/>
              <a:t> brought in by tax protestors and documents brought in by groups wanting to “file with the court” 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Order Imposing Sanction – Court Order issued directing clerks to decline filings by or on behalf of a particular party due to continued meritless and/or frivolous filings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A7C20-C9A8-4E7A-9B41-C7556A424C9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79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EA56-DF67-41CD-BEAB-B2166A9808E0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51DD2-1A4B-46F1-B481-A3A58B14C5E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EA56-DF67-41CD-BEAB-B2166A9808E0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51DD2-1A4B-46F1-B481-A3A58B14C5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EA56-DF67-41CD-BEAB-B2166A9808E0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51DD2-1A4B-46F1-B481-A3A58B14C5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EA56-DF67-41CD-BEAB-B2166A9808E0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51DD2-1A4B-46F1-B481-A3A58B14C5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EA56-DF67-41CD-BEAB-B2166A9808E0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51DD2-1A4B-46F1-B481-A3A58B14C5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EA56-DF67-41CD-BEAB-B2166A9808E0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51DD2-1A4B-46F1-B481-A3A58B14C5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EA56-DF67-41CD-BEAB-B2166A9808E0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51DD2-1A4B-46F1-B481-A3A58B14C5E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EA56-DF67-41CD-BEAB-B2166A9808E0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51DD2-1A4B-46F1-B481-A3A58B14C5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EA56-DF67-41CD-BEAB-B2166A9808E0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51DD2-1A4B-46F1-B481-A3A58B14C5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EA56-DF67-41CD-BEAB-B2166A9808E0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51DD2-1A4B-46F1-B481-A3A58B14C5E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EA56-DF67-41CD-BEAB-B2166A9808E0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51DD2-1A4B-46F1-B481-A3A58B14C5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95DEA56-DF67-41CD-BEAB-B2166A9808E0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0D51DD2-1A4B-46F1-B481-A3A58B14C5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ujs.sd.gov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ujs.sd.gov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FILE &amp; SERVE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956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/>
          <a:lstStyle/>
          <a:p>
            <a:pPr algn="r"/>
            <a:r>
              <a:rPr lang="en-US" dirty="0" smtClean="0"/>
              <a:t>Case Types not e-filed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7543800" cy="38862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Abuse and Neglect</a:t>
            </a:r>
          </a:p>
          <a:p>
            <a:r>
              <a:rPr lang="en-US" sz="3600" dirty="0" smtClean="0"/>
              <a:t>Mental </a:t>
            </a:r>
            <a:r>
              <a:rPr lang="en-US" sz="3600" dirty="0"/>
              <a:t>Illness</a:t>
            </a:r>
          </a:p>
          <a:p>
            <a:r>
              <a:rPr lang="en-US" sz="3600" dirty="0" smtClean="0"/>
              <a:t>Involuntary </a:t>
            </a:r>
            <a:r>
              <a:rPr lang="en-US" sz="3600" dirty="0"/>
              <a:t>Commitment</a:t>
            </a:r>
          </a:p>
          <a:p>
            <a:r>
              <a:rPr lang="en-US" sz="3600" dirty="0" smtClean="0"/>
              <a:t>Adoption</a:t>
            </a:r>
            <a:endParaRPr lang="en-US" sz="3600" dirty="0"/>
          </a:p>
          <a:p>
            <a:r>
              <a:rPr lang="en-US" sz="3600" dirty="0" smtClean="0"/>
              <a:t>Pro Se</a:t>
            </a:r>
            <a:endParaRPr lang="en-US" sz="3600" dirty="0"/>
          </a:p>
          <a:p>
            <a:r>
              <a:rPr lang="en-US" sz="3600" dirty="0" smtClean="0"/>
              <a:t>Small Claims</a:t>
            </a:r>
            <a:endParaRPr lang="en-US" sz="3600" dirty="0"/>
          </a:p>
          <a:p>
            <a:r>
              <a:rPr lang="en-US" sz="3600" dirty="0"/>
              <a:t>Juvenile</a:t>
            </a:r>
          </a:p>
        </p:txBody>
      </p:sp>
    </p:spTree>
    <p:extLst>
      <p:ext uri="{BB962C8B-B14F-4D97-AF65-F5344CB8AC3E}">
        <p14:creationId xmlns:p14="http://schemas.microsoft.com/office/powerpoint/2010/main" val="108026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/>
          <a:lstStyle/>
          <a:p>
            <a:pPr algn="r"/>
            <a:r>
              <a:rPr lang="en-US" dirty="0" smtClean="0"/>
              <a:t>Reject Reasons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7543800" cy="4800600"/>
          </a:xfrm>
        </p:spPr>
        <p:txBody>
          <a:bodyPr>
            <a:normAutofit fontScale="85000" lnSpcReduction="20000"/>
          </a:bodyPr>
          <a:lstStyle/>
          <a:p>
            <a:pPr lvl="1"/>
            <a:endParaRPr lang="en-US" sz="2400" dirty="0" smtClean="0"/>
          </a:p>
          <a:p>
            <a:pPr lvl="1"/>
            <a:r>
              <a:rPr lang="en-US" sz="2600" dirty="0" smtClean="0"/>
              <a:t>Generally </a:t>
            </a:r>
            <a:r>
              <a:rPr lang="en-US" sz="2600" dirty="0"/>
              <a:t>not filed - Depositions, Interrogatories, Requests for Documents, Requests for Admission or answers/responses to any of these; Attorney’s Memorandums</a:t>
            </a:r>
          </a:p>
          <a:p>
            <a:pPr lvl="1"/>
            <a:r>
              <a:rPr lang="en-US" sz="2600" dirty="0" smtClean="0"/>
              <a:t>As </a:t>
            </a:r>
            <a:r>
              <a:rPr lang="en-US" sz="2600" dirty="0"/>
              <a:t>Directed by Judge</a:t>
            </a:r>
          </a:p>
          <a:p>
            <a:pPr lvl="1"/>
            <a:r>
              <a:rPr lang="en-US" sz="2600" dirty="0"/>
              <a:t>Failure to pay filing </a:t>
            </a:r>
            <a:r>
              <a:rPr lang="en-US" sz="2600" dirty="0" smtClean="0"/>
              <a:t>fee</a:t>
            </a:r>
          </a:p>
          <a:p>
            <a:pPr lvl="1"/>
            <a:r>
              <a:rPr lang="en-US" sz="2600" dirty="0"/>
              <a:t>Filing Code/Document caption do not match</a:t>
            </a:r>
          </a:p>
          <a:p>
            <a:pPr lvl="1"/>
            <a:r>
              <a:rPr lang="en-US" sz="2600" dirty="0" smtClean="0"/>
              <a:t>Incomplete</a:t>
            </a:r>
            <a:endParaRPr lang="en-US" sz="2600" dirty="0"/>
          </a:p>
          <a:p>
            <a:pPr lvl="1"/>
            <a:r>
              <a:rPr lang="en-US" sz="2600" dirty="0" smtClean="0"/>
              <a:t>Needs Redaction</a:t>
            </a:r>
          </a:p>
          <a:p>
            <a:pPr lvl="1"/>
            <a:r>
              <a:rPr lang="en-US" sz="2600" dirty="0" smtClean="0"/>
              <a:t>No </a:t>
            </a:r>
            <a:r>
              <a:rPr lang="en-US" sz="2600" dirty="0"/>
              <a:t>Pending </a:t>
            </a:r>
            <a:r>
              <a:rPr lang="en-US" sz="2600" dirty="0" smtClean="0"/>
              <a:t>Action</a:t>
            </a:r>
          </a:p>
          <a:p>
            <a:pPr lvl="1"/>
            <a:r>
              <a:rPr lang="en-US" sz="2600" dirty="0"/>
              <a:t>Not </a:t>
            </a:r>
            <a:r>
              <a:rPr lang="en-US" sz="2600" dirty="0" smtClean="0"/>
              <a:t>legible</a:t>
            </a:r>
          </a:p>
          <a:p>
            <a:pPr lvl="1"/>
            <a:r>
              <a:rPr lang="en-US" sz="2600" dirty="0" smtClean="0"/>
              <a:t>Order Imposing Sanctions</a:t>
            </a:r>
            <a:endParaRPr lang="en-US" sz="2600" dirty="0"/>
          </a:p>
          <a:p>
            <a:pPr lvl="1"/>
            <a:r>
              <a:rPr lang="en-US" sz="2600" dirty="0" smtClean="0"/>
              <a:t>Wrong </a:t>
            </a:r>
            <a:r>
              <a:rPr lang="en-US" sz="2600" dirty="0"/>
              <a:t>County/Court</a:t>
            </a:r>
          </a:p>
          <a:p>
            <a:pPr lvl="1"/>
            <a:endParaRPr lang="en-US" sz="2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4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Supreme Court Rule 13-12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886200"/>
          </a:xfrm>
        </p:spPr>
        <p:txBody>
          <a:bodyPr>
            <a:normAutofit fontScale="70000" lnSpcReduction="20000"/>
          </a:bodyPr>
          <a:lstStyle/>
          <a:p>
            <a:r>
              <a:rPr lang="en-US" sz="4800" dirty="0">
                <a:cs typeface="Arial" panose="020B0604020202020204" pitchFamily="34" charset="0"/>
              </a:rPr>
              <a:t>Redaction </a:t>
            </a:r>
            <a:endParaRPr lang="en-US" sz="4800" dirty="0" smtClean="0">
              <a:cs typeface="Arial" panose="020B0604020202020204" pitchFamily="34" charset="0"/>
            </a:endParaRPr>
          </a:p>
          <a:p>
            <a:pPr lvl="1"/>
            <a:r>
              <a:rPr lang="en-US" sz="4600" dirty="0" smtClean="0">
                <a:cs typeface="Arial" panose="020B0604020202020204" pitchFamily="34" charset="0"/>
              </a:rPr>
              <a:t>original </a:t>
            </a:r>
            <a:r>
              <a:rPr lang="en-US" sz="4600" dirty="0">
                <a:cs typeface="Arial" panose="020B0604020202020204" pitchFamily="34" charset="0"/>
              </a:rPr>
              <a:t>&amp; redacted </a:t>
            </a:r>
            <a:r>
              <a:rPr lang="en-US" sz="4600" dirty="0" smtClean="0">
                <a:cs typeface="Arial" panose="020B0604020202020204" pitchFamily="34" charset="0"/>
              </a:rPr>
              <a:t>version</a:t>
            </a:r>
          </a:p>
          <a:p>
            <a:pPr marL="0" indent="0">
              <a:buNone/>
            </a:pPr>
            <a:endParaRPr lang="en-US" sz="3900" dirty="0" smtClean="0">
              <a:cs typeface="Arial" panose="020B0604020202020204" pitchFamily="34" charset="0"/>
            </a:endParaRPr>
          </a:p>
          <a:p>
            <a:r>
              <a:rPr lang="en-US" sz="4800" dirty="0" smtClean="0">
                <a:cs typeface="Arial" panose="020B0604020202020204" pitchFamily="34" charset="0"/>
              </a:rPr>
              <a:t>e-Signature </a:t>
            </a:r>
          </a:p>
          <a:p>
            <a:pPr lvl="2"/>
            <a:r>
              <a:rPr lang="en-US" sz="4400" dirty="0" smtClean="0">
                <a:cs typeface="Arial" panose="020B0604020202020204" pitchFamily="34" charset="0"/>
              </a:rPr>
              <a:t>Example:  /s/ your name</a:t>
            </a:r>
          </a:p>
          <a:p>
            <a:pPr lvl="2"/>
            <a:r>
              <a:rPr lang="en-US" sz="4400" dirty="0" smtClean="0">
                <a:cs typeface="Arial" panose="020B0604020202020204" pitchFamily="34" charset="0"/>
              </a:rPr>
              <a:t>Include date</a:t>
            </a:r>
          </a:p>
          <a:p>
            <a:pPr lvl="2"/>
            <a:r>
              <a:rPr lang="en-US" sz="4400" dirty="0" smtClean="0">
                <a:cs typeface="Arial" panose="020B0604020202020204" pitchFamily="34" charset="0"/>
              </a:rPr>
              <a:t>Blue ink does not scan/transfer</a:t>
            </a:r>
          </a:p>
          <a:p>
            <a:pPr marL="0" indent="0">
              <a:buNone/>
            </a:pPr>
            <a:r>
              <a:rPr lang="en-US" sz="4400" dirty="0">
                <a:latin typeface="Calibri" panose="020F0502020204030204" pitchFamily="34" charset="0"/>
              </a:rPr>
              <a:t>	</a:t>
            </a:r>
            <a:endParaRPr lang="en-US" sz="44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67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/>
          <a:lstStyle/>
          <a:p>
            <a:pPr algn="r"/>
            <a:r>
              <a:rPr lang="en-US" dirty="0" smtClean="0"/>
              <a:t>Odyssey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38862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Used in Minnesota</a:t>
            </a:r>
          </a:p>
          <a:p>
            <a:r>
              <a:rPr lang="en-US" sz="4400" dirty="0" smtClean="0"/>
              <a:t>Used in North Dakota</a:t>
            </a:r>
          </a:p>
          <a:p>
            <a:pPr lvl="3"/>
            <a:r>
              <a:rPr lang="en-US" sz="4200" dirty="0" smtClean="0"/>
              <a:t>Mandatory – July 2013</a:t>
            </a:r>
          </a:p>
          <a:p>
            <a:pPr lvl="3"/>
            <a:r>
              <a:rPr lang="en-US" sz="4200" dirty="0" smtClean="0"/>
              <a:t>Increased 5,000 to 16,000 weekly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403712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F&amp;S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8001000" cy="449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UJS pays licensing fee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000" dirty="0" smtClean="0"/>
              <a:t>No user costs other than existing filing fees + 3.5</a:t>
            </a:r>
            <a:r>
              <a:rPr lang="en-US" sz="3000" dirty="0"/>
              <a:t>% Merchant Payment Card Processing Fees</a:t>
            </a:r>
            <a:endParaRPr lang="en-US" sz="3000" dirty="0" smtClean="0"/>
          </a:p>
          <a:p>
            <a:r>
              <a:rPr lang="en-US" sz="4000" dirty="0" smtClean="0"/>
              <a:t>UJS Support</a:t>
            </a:r>
            <a:endParaRPr lang="en-US" sz="4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000" dirty="0" smtClean="0"/>
              <a:t>Limited to Email request</a:t>
            </a:r>
          </a:p>
          <a:p>
            <a:r>
              <a:rPr lang="en-US" sz="4000" dirty="0" smtClean="0"/>
              <a:t>Use Form on Site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000" dirty="0" smtClean="0"/>
              <a:t>Include requested information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524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381000" y="609600"/>
            <a:ext cx="7848600" cy="4876800"/>
          </a:xfrm>
        </p:spPr>
        <p:txBody>
          <a:bodyPr>
            <a:noAutofit/>
          </a:bodyPr>
          <a:lstStyle/>
          <a:p>
            <a:r>
              <a:rPr lang="en-US" sz="4400" dirty="0" smtClean="0"/>
              <a:t>Webinars </a:t>
            </a:r>
            <a:r>
              <a:rPr lang="en-US" sz="4000" dirty="0" smtClean="0"/>
              <a:t>Wednesdays @ 2pm </a:t>
            </a:r>
            <a:r>
              <a:rPr lang="en-US" sz="3600" dirty="0" smtClean="0"/>
              <a:t>CST</a:t>
            </a:r>
          </a:p>
          <a:p>
            <a:r>
              <a:rPr lang="en-US" sz="4400" dirty="0" smtClean="0"/>
              <a:t>Self-Study training videos</a:t>
            </a:r>
          </a:p>
          <a:p>
            <a:r>
              <a:rPr lang="en-US" sz="4400" dirty="0" smtClean="0"/>
              <a:t>Users Guides</a:t>
            </a:r>
          </a:p>
          <a:p>
            <a:r>
              <a:rPr lang="en-US" sz="4400" dirty="0" smtClean="0"/>
              <a:t>FAQ</a:t>
            </a:r>
          </a:p>
        </p:txBody>
      </p:sp>
    </p:spTree>
    <p:extLst>
      <p:ext uri="{BB962C8B-B14F-4D97-AF65-F5344CB8AC3E}">
        <p14:creationId xmlns:p14="http://schemas.microsoft.com/office/powerpoint/2010/main" val="342701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81600"/>
            <a:ext cx="7543800" cy="990600"/>
          </a:xfrm>
        </p:spPr>
        <p:txBody>
          <a:bodyPr/>
          <a:lstStyle/>
          <a:p>
            <a:pPr algn="r"/>
            <a:r>
              <a:rPr lang="en-US" dirty="0" smtClean="0"/>
              <a:t>Register Firm &amp;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 smtClean="0"/>
              <a:t>Firm Checklist/Instructions</a:t>
            </a:r>
          </a:p>
          <a:p>
            <a:r>
              <a:rPr lang="en-US" sz="4400" dirty="0" smtClean="0"/>
              <a:t>Administrator Guide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 smtClean="0"/>
              <a:t>Register Firm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 smtClean="0"/>
              <a:t>Add Payment Account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 smtClean="0"/>
              <a:t>Add Users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 smtClean="0"/>
              <a:t>Add Service Contacts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400" dirty="0" smtClean="0"/>
              <a:t>Add your contacts to Public List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1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/>
          <a:lstStyle/>
          <a:p>
            <a:pPr algn="r"/>
            <a:r>
              <a:rPr lang="en-US" dirty="0" smtClean="0"/>
              <a:t>Firm 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82296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Set up and maintains:</a:t>
            </a:r>
          </a:p>
          <a:p>
            <a:pPr lvl="1"/>
            <a:r>
              <a:rPr lang="en-US" sz="4200" dirty="0" smtClean="0"/>
              <a:t>Users/attorneys</a:t>
            </a:r>
          </a:p>
          <a:p>
            <a:pPr lvl="1"/>
            <a:r>
              <a:rPr lang="en-US" sz="4200" dirty="0"/>
              <a:t>Passwords</a:t>
            </a:r>
          </a:p>
          <a:p>
            <a:pPr lvl="1"/>
            <a:r>
              <a:rPr lang="en-US" sz="4200" dirty="0" smtClean="0"/>
              <a:t>Payment Accounts</a:t>
            </a:r>
          </a:p>
          <a:p>
            <a:pPr lvl="1"/>
            <a:r>
              <a:rPr lang="en-US" sz="4200" dirty="0" smtClean="0"/>
              <a:t>Recommend - 2 admins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0602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/>
          <a:lstStyle/>
          <a:p>
            <a:pPr algn="r"/>
            <a:r>
              <a:rPr lang="en-US" dirty="0" smtClean="0"/>
              <a:t>eService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696200" cy="4267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400" b="1" dirty="0" smtClean="0"/>
              <a:t>Master List</a:t>
            </a:r>
          </a:p>
          <a:p>
            <a:pPr lvl="1"/>
            <a:r>
              <a:rPr lang="en-US" sz="4200" dirty="0" smtClean="0"/>
              <a:t>Service Contact tab</a:t>
            </a:r>
          </a:p>
          <a:p>
            <a:pPr lvl="1"/>
            <a:r>
              <a:rPr lang="en-US" sz="3900" dirty="0" smtClean="0"/>
              <a:t>Specific to each Firm</a:t>
            </a:r>
          </a:p>
          <a:p>
            <a:pPr lvl="1"/>
            <a:r>
              <a:rPr lang="en-US" sz="3900" dirty="0" smtClean="0"/>
              <a:t>Created and Managed by Firm Users</a:t>
            </a:r>
          </a:p>
          <a:p>
            <a:pPr marL="0" indent="0">
              <a:buNone/>
            </a:pPr>
            <a:r>
              <a:rPr lang="en-US" sz="4400" b="1" dirty="0" smtClean="0"/>
              <a:t>Public list</a:t>
            </a:r>
          </a:p>
          <a:p>
            <a:pPr lvl="1"/>
            <a:r>
              <a:rPr lang="en-US" sz="3900" dirty="0" smtClean="0"/>
              <a:t>Online ‘Rolodex’</a:t>
            </a:r>
          </a:p>
          <a:p>
            <a:pPr lvl="1"/>
            <a:r>
              <a:rPr lang="en-US" sz="3900" dirty="0" smtClean="0"/>
              <a:t>Users added ONLY by their firm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11641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/>
          <a:lstStyle/>
          <a:p>
            <a:pPr algn="r"/>
            <a:r>
              <a:rPr lang="en-US" dirty="0" smtClean="0"/>
              <a:t>eService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696200" cy="4267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400" b="1" dirty="0" smtClean="0"/>
              <a:t>F&amp;S Agreement</a:t>
            </a:r>
          </a:p>
          <a:p>
            <a:pPr lvl="1"/>
            <a:r>
              <a:rPr lang="en-US" sz="4000" dirty="0" smtClean="0"/>
              <a:t>Agreed </a:t>
            </a:r>
            <a:r>
              <a:rPr lang="en-US" sz="4000" dirty="0"/>
              <a:t>at </a:t>
            </a:r>
            <a:r>
              <a:rPr lang="en-US" sz="4000" dirty="0" smtClean="0"/>
              <a:t>Registration</a:t>
            </a:r>
          </a:p>
          <a:p>
            <a:pPr lvl="1"/>
            <a:r>
              <a:rPr lang="en-US" sz="3900" dirty="0"/>
              <a:t>Consent to be served by electronic means</a:t>
            </a:r>
          </a:p>
          <a:p>
            <a:pPr lvl="1"/>
            <a:r>
              <a:rPr lang="en-US" sz="3900" dirty="0" smtClean="0"/>
              <a:t>Service is accepted when email is delivered</a:t>
            </a:r>
          </a:p>
          <a:p>
            <a:pPr lvl="1"/>
            <a:r>
              <a:rPr lang="en-US" sz="3900" dirty="0" smtClean="0"/>
              <a:t>Filings Details </a:t>
            </a:r>
          </a:p>
          <a:p>
            <a:pPr marL="0" indent="0">
              <a:buNone/>
            </a:pPr>
            <a:r>
              <a:rPr lang="en-US" sz="4400" b="1" dirty="0" smtClean="0"/>
              <a:t>Public </a:t>
            </a:r>
            <a:r>
              <a:rPr lang="en-US" sz="4400" b="1" dirty="0" smtClean="0"/>
              <a:t>List</a:t>
            </a:r>
            <a:endParaRPr lang="en-US" sz="4400" b="1" dirty="0" smtClean="0"/>
          </a:p>
          <a:p>
            <a:pPr lvl="1"/>
            <a:r>
              <a:rPr lang="en-US" sz="3900" dirty="0" smtClean="0"/>
              <a:t>Online ‘Rolodex’</a:t>
            </a:r>
          </a:p>
          <a:p>
            <a:pPr lvl="1"/>
            <a:r>
              <a:rPr lang="en-US" sz="3900" dirty="0" smtClean="0"/>
              <a:t>Users added ONLY by their firm.</a:t>
            </a:r>
          </a:p>
          <a:p>
            <a:pPr lvl="1"/>
            <a:r>
              <a:rPr lang="en-US" sz="3900" dirty="0" smtClean="0"/>
              <a:t>View Details – who added to Public List</a:t>
            </a:r>
          </a:p>
          <a:p>
            <a:pPr lvl="1"/>
            <a:r>
              <a:rPr lang="en-US" sz="3900" dirty="0" smtClean="0"/>
              <a:t>Not on List – US mail, hand delivery, etc.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21489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/>
          <a:lstStyle/>
          <a:p>
            <a:pPr algn="ctr"/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/>
              <a:t>Civil Initial Filings </a:t>
            </a:r>
          </a:p>
          <a:p>
            <a:pPr marL="0" indent="0" algn="ctr">
              <a:buNone/>
            </a:pPr>
            <a:r>
              <a:rPr lang="en-US" sz="5400" b="1" dirty="0" smtClean="0"/>
              <a:t>Statewide</a:t>
            </a:r>
            <a:endParaRPr lang="en-US" sz="5400" b="1" dirty="0" smtClean="0"/>
          </a:p>
          <a:p>
            <a:pPr marL="0" indent="0" algn="ctr">
              <a:buNone/>
            </a:pPr>
            <a:r>
              <a:rPr lang="en-US" sz="5400" b="1" dirty="0" smtClean="0"/>
              <a:t>October </a:t>
            </a:r>
            <a:r>
              <a:rPr lang="en-US" sz="5400" b="1" dirty="0" smtClean="0"/>
              <a:t>22, 2014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7777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/>
          <a:lstStyle/>
          <a:p>
            <a:pPr algn="r"/>
            <a:r>
              <a:rPr lang="en-US" dirty="0" smtClean="0"/>
              <a:t>Firms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685800"/>
            <a:ext cx="8153400" cy="4648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5400" dirty="0" smtClean="0"/>
              <a:t>Email</a:t>
            </a:r>
          </a:p>
          <a:p>
            <a:pPr lvl="1"/>
            <a:r>
              <a:rPr lang="en-US" sz="4700" dirty="0" smtClean="0"/>
              <a:t>1 email = 1 account</a:t>
            </a:r>
          </a:p>
          <a:p>
            <a:pPr lvl="1"/>
            <a:r>
              <a:rPr lang="en-US" sz="4700" dirty="0" smtClean="0"/>
              <a:t>2 firms = at least 2 email accounts</a:t>
            </a:r>
          </a:p>
          <a:p>
            <a:pPr marL="0" indent="0">
              <a:buNone/>
            </a:pPr>
            <a:r>
              <a:rPr lang="en-US" sz="5400" dirty="0" smtClean="0"/>
              <a:t>Required to </a:t>
            </a:r>
            <a:r>
              <a:rPr lang="en-US" sz="5400" dirty="0" err="1" smtClean="0"/>
              <a:t>efile</a:t>
            </a:r>
            <a:endParaRPr lang="en-US" sz="5400" dirty="0" smtClean="0"/>
          </a:p>
          <a:p>
            <a:pPr lvl="1"/>
            <a:r>
              <a:rPr lang="en-US" sz="4700" dirty="0" smtClean="0"/>
              <a:t>credit card payment </a:t>
            </a:r>
            <a:r>
              <a:rPr lang="en-US" sz="4700" dirty="0"/>
              <a:t>a</a:t>
            </a:r>
            <a:r>
              <a:rPr lang="en-US" sz="4700" dirty="0" smtClean="0"/>
              <a:t>ccount</a:t>
            </a:r>
          </a:p>
          <a:p>
            <a:pPr lvl="1"/>
            <a:r>
              <a:rPr lang="en-US" sz="4700" dirty="0" smtClean="0"/>
              <a:t>at least 1 attorney to e-file</a:t>
            </a:r>
            <a:endParaRPr lang="en-US" sz="4700" dirty="0"/>
          </a:p>
        </p:txBody>
      </p:sp>
    </p:spTree>
    <p:extLst>
      <p:ext uri="{BB962C8B-B14F-4D97-AF65-F5344CB8AC3E}">
        <p14:creationId xmlns:p14="http://schemas.microsoft.com/office/powerpoint/2010/main" val="368146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953000"/>
            <a:ext cx="7543800" cy="1219200"/>
          </a:xfrm>
        </p:spPr>
        <p:txBody>
          <a:bodyPr/>
          <a:lstStyle/>
          <a:p>
            <a:pPr algn="r"/>
            <a:r>
              <a:rPr lang="en-US" dirty="0" smtClean="0"/>
              <a:t>Compatibility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495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Check popup blockers</a:t>
            </a:r>
          </a:p>
          <a:p>
            <a:r>
              <a:rPr lang="en-US" sz="3600" dirty="0" smtClean="0"/>
              <a:t>Silverlight required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600" dirty="0" smtClean="0"/>
              <a:t>MS version of Adobe Flash</a:t>
            </a:r>
          </a:p>
          <a:p>
            <a:r>
              <a:rPr lang="en-US" sz="3600" dirty="0" smtClean="0"/>
              <a:t>IE 11 </a:t>
            </a:r>
            <a:r>
              <a:rPr lang="en-US" sz="3600" b="1" dirty="0" smtClean="0"/>
              <a:t>not</a:t>
            </a:r>
            <a:r>
              <a:rPr lang="en-US" sz="3600" dirty="0" smtClean="0"/>
              <a:t> compatible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600" dirty="0" smtClean="0"/>
              <a:t>Use Firefox/Chrome</a:t>
            </a:r>
          </a:p>
          <a:p>
            <a:r>
              <a:rPr lang="en-US" sz="3600" dirty="0" smtClean="0"/>
              <a:t>Macintosh compatible</a:t>
            </a:r>
          </a:p>
          <a:p>
            <a:r>
              <a:rPr lang="en-US" sz="3600" dirty="0" smtClean="0"/>
              <a:t>iPad available 2015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85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876800"/>
            <a:ext cx="7543800" cy="12954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Filed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343400"/>
          </a:xfrm>
        </p:spPr>
        <p:txBody>
          <a:bodyPr>
            <a:normAutofit fontScale="77500" lnSpcReduction="20000"/>
          </a:bodyPr>
          <a:lstStyle/>
          <a:p>
            <a:r>
              <a:rPr lang="en-US" sz="4400" dirty="0"/>
              <a:t>PDF or PDF/A format </a:t>
            </a:r>
            <a:r>
              <a:rPr lang="en-US" sz="4400" dirty="0" smtClean="0"/>
              <a:t>only </a:t>
            </a:r>
          </a:p>
          <a:p>
            <a:r>
              <a:rPr lang="en-US" sz="4400" dirty="0" smtClean="0"/>
              <a:t>Save as searchable PDF </a:t>
            </a:r>
          </a:p>
          <a:p>
            <a:r>
              <a:rPr lang="en-US" sz="4400" dirty="0" smtClean="0"/>
              <a:t>Scanned docs accepted</a:t>
            </a:r>
          </a:p>
          <a:p>
            <a:r>
              <a:rPr lang="en-US" sz="4400" dirty="0" smtClean="0"/>
              <a:t>Color docs </a:t>
            </a:r>
          </a:p>
          <a:p>
            <a:pPr lvl="1"/>
            <a:r>
              <a:rPr lang="en-US" sz="4200" dirty="0" smtClean="0"/>
              <a:t>converted to black &amp; white </a:t>
            </a:r>
          </a:p>
          <a:p>
            <a:pPr lvl="1"/>
            <a:r>
              <a:rPr lang="en-US" sz="4200" dirty="0" smtClean="0"/>
              <a:t>may be rejected as </a:t>
            </a:r>
            <a:r>
              <a:rPr lang="en-US" sz="3800" dirty="0" smtClean="0"/>
              <a:t>“Not legible”</a:t>
            </a:r>
          </a:p>
          <a:p>
            <a:pPr lvl="1"/>
            <a:r>
              <a:rPr lang="en-US" sz="3800" dirty="0" smtClean="0"/>
              <a:t>To remain in color - file w/clerk </a:t>
            </a:r>
            <a:endParaRPr lang="en-US" sz="3600" dirty="0" smtClean="0"/>
          </a:p>
          <a:p>
            <a:r>
              <a:rPr lang="en-US" sz="4400" dirty="0" smtClean="0"/>
              <a:t>300 x 300 resolution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2035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pPr algn="r"/>
            <a:r>
              <a:rPr lang="en-US" dirty="0" err="1" smtClean="0"/>
              <a:t>eSupport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724400"/>
          </a:xfrm>
        </p:spPr>
        <p:txBody>
          <a:bodyPr>
            <a:normAutofit/>
          </a:bodyPr>
          <a:lstStyle/>
          <a:p>
            <a:endParaRPr lang="en-US" sz="3600" dirty="0">
              <a:latin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472124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89" y="2047875"/>
            <a:ext cx="37147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29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772400" cy="1676400"/>
          </a:xfrm>
        </p:spPr>
        <p:txBody>
          <a:bodyPr>
            <a:normAutofit/>
          </a:bodyPr>
          <a:lstStyle/>
          <a:p>
            <a:pPr algn="r"/>
            <a:r>
              <a:rPr lang="en-US" sz="4800" dirty="0" smtClean="0"/>
              <a:t>Learn </a:t>
            </a:r>
            <a:r>
              <a:rPr lang="en-US" sz="4800" dirty="0"/>
              <a:t>&amp;</a:t>
            </a:r>
            <a:r>
              <a:rPr lang="en-US" sz="4800" dirty="0" smtClean="0"/>
              <a:t> Train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343400"/>
          </a:xfrm>
        </p:spPr>
        <p:txBody>
          <a:bodyPr>
            <a:normAutofit/>
          </a:bodyPr>
          <a:lstStyle/>
          <a:p>
            <a:endParaRPr lang="en-US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1"/>
            <a:ext cx="765102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90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772400" cy="1676400"/>
          </a:xfrm>
        </p:spPr>
        <p:txBody>
          <a:bodyPr>
            <a:normAutofit/>
          </a:bodyPr>
          <a:lstStyle/>
          <a:p>
            <a:pPr algn="r"/>
            <a:r>
              <a:rPr lang="en-US" sz="4800" dirty="0" smtClean="0"/>
              <a:t>Help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343400"/>
          </a:xfrm>
        </p:spPr>
        <p:txBody>
          <a:bodyPr>
            <a:normAutofit/>
          </a:bodyPr>
          <a:lstStyle/>
          <a:p>
            <a:endParaRPr lang="en-US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1"/>
            <a:ext cx="7189788" cy="456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55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/>
          <a:lstStyle/>
          <a:p>
            <a:pPr algn="r"/>
            <a:r>
              <a:rPr lang="en-US" dirty="0" err="1" smtClean="0"/>
              <a:t>eFile</a:t>
            </a:r>
            <a:r>
              <a:rPr lang="en-US" dirty="0" smtClean="0"/>
              <a:t> &amp; Serve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400" dirty="0" smtClean="0"/>
              <a:t>Civil Initials</a:t>
            </a:r>
          </a:p>
          <a:p>
            <a:pPr lvl="1"/>
            <a:r>
              <a:rPr lang="en-US" sz="4200" dirty="0" smtClean="0"/>
              <a:t>Select Case Type</a:t>
            </a:r>
          </a:p>
          <a:p>
            <a:pPr lvl="1"/>
            <a:r>
              <a:rPr lang="en-US" sz="4200" dirty="0" smtClean="0"/>
              <a:t>Add Parties</a:t>
            </a:r>
          </a:p>
          <a:p>
            <a:pPr lvl="1"/>
            <a:r>
              <a:rPr lang="en-US" sz="4200" dirty="0" smtClean="0"/>
              <a:t>Select Filing Codes</a:t>
            </a:r>
          </a:p>
          <a:p>
            <a:pPr lvl="1"/>
            <a:r>
              <a:rPr lang="en-US" sz="4200" dirty="0" smtClean="0"/>
              <a:t>Add Documents</a:t>
            </a:r>
          </a:p>
          <a:p>
            <a:pPr lvl="2"/>
            <a:r>
              <a:rPr lang="en-US" sz="4000" dirty="0" smtClean="0"/>
              <a:t>Must submit Case Filing Statement</a:t>
            </a:r>
          </a:p>
          <a:p>
            <a:pPr lvl="1"/>
            <a:r>
              <a:rPr lang="en-US" sz="4200" dirty="0" smtClean="0"/>
              <a:t>Filing Fees </a:t>
            </a:r>
          </a:p>
          <a:p>
            <a:pPr lvl="1"/>
            <a:endParaRPr lang="en-US" sz="4200" dirty="0" smtClean="0"/>
          </a:p>
        </p:txBody>
      </p:sp>
    </p:spTree>
    <p:extLst>
      <p:ext uri="{BB962C8B-B14F-4D97-AF65-F5344CB8AC3E}">
        <p14:creationId xmlns:p14="http://schemas.microsoft.com/office/powerpoint/2010/main" val="318337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/>
          <a:lstStyle/>
          <a:p>
            <a:pPr algn="r"/>
            <a:r>
              <a:rPr lang="en-US" dirty="0" smtClean="0"/>
              <a:t>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/>
          </a:p>
          <a:p>
            <a:pPr lvl="1"/>
            <a:r>
              <a:rPr lang="en-US" sz="2800" dirty="0" smtClean="0"/>
              <a:t>SD Unified </a:t>
            </a:r>
            <a:r>
              <a:rPr lang="en-US" sz="2800" smtClean="0"/>
              <a:t>Judicial System </a:t>
            </a:r>
            <a:r>
              <a:rPr lang="en-US" sz="2800">
                <a:hlinkClick r:id="rId2"/>
              </a:rPr>
              <a:t>https://</a:t>
            </a:r>
            <a:r>
              <a:rPr lang="en-US" sz="2800" smtClean="0">
                <a:hlinkClick r:id="rId2"/>
              </a:rPr>
              <a:t>ujs.sd.gov</a:t>
            </a:r>
            <a:endParaRPr lang="en-US" sz="2800" dirty="0" smtClean="0"/>
          </a:p>
          <a:p>
            <a:pPr lvl="2"/>
            <a:r>
              <a:rPr lang="en-US" sz="2800" dirty="0" smtClean="0"/>
              <a:t>Odyssey/File &amp; Serve</a:t>
            </a:r>
          </a:p>
          <a:p>
            <a:pPr lvl="3"/>
            <a:r>
              <a:rPr lang="en-US" sz="2800" dirty="0" smtClean="0"/>
              <a:t>File &amp; Serve website</a:t>
            </a:r>
          </a:p>
          <a:p>
            <a:pPr lvl="3"/>
            <a:r>
              <a:rPr lang="en-US" sz="2800" dirty="0" smtClean="0"/>
              <a:t>Timeline</a:t>
            </a:r>
          </a:p>
          <a:p>
            <a:pPr lvl="3"/>
            <a:r>
              <a:rPr lang="en-US" sz="2800" dirty="0" smtClean="0"/>
              <a:t>Filer Training Presentation</a:t>
            </a:r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09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/>
          <a:lstStyle/>
          <a:p>
            <a:pPr algn="r"/>
            <a:r>
              <a:rPr lang="en-US" dirty="0" smtClean="0"/>
              <a:t>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/>
          </a:p>
          <a:p>
            <a:pPr lvl="1"/>
            <a:r>
              <a:rPr lang="en-US" sz="2800" dirty="0" smtClean="0"/>
              <a:t>SD Unified Judicial System </a:t>
            </a:r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ujs.sd.gov</a:t>
            </a:r>
            <a:endParaRPr lang="en-US" sz="2800" dirty="0" smtClean="0"/>
          </a:p>
          <a:p>
            <a:pPr lvl="2"/>
            <a:r>
              <a:rPr lang="en-US" sz="2800" dirty="0" smtClean="0"/>
              <a:t>Odyssey/File &amp; Serve</a:t>
            </a:r>
          </a:p>
          <a:p>
            <a:pPr lvl="3"/>
            <a:r>
              <a:rPr lang="en-US" sz="2800" dirty="0" smtClean="0"/>
              <a:t>File &amp; Serve website</a:t>
            </a:r>
          </a:p>
          <a:p>
            <a:pPr lvl="3"/>
            <a:r>
              <a:rPr lang="en-US" sz="2800" dirty="0" smtClean="0"/>
              <a:t>Timeline</a:t>
            </a:r>
          </a:p>
          <a:p>
            <a:pPr lvl="3"/>
            <a:r>
              <a:rPr lang="en-US" sz="2800" dirty="0" smtClean="0"/>
              <a:t>Filer Training Presentation</a:t>
            </a:r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3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/>
          <a:lstStyle/>
          <a:p>
            <a:pPr algn="r"/>
            <a:r>
              <a:rPr lang="en-US" dirty="0" smtClean="0"/>
              <a:t>Odyssey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 smtClean="0"/>
              <a:t>Legacy Applications:</a:t>
            </a:r>
          </a:p>
          <a:p>
            <a:pPr marL="0" indent="0">
              <a:buNone/>
            </a:pPr>
            <a:r>
              <a:rPr lang="en-US" sz="3000" dirty="0" smtClean="0"/>
              <a:t>   Civil, Criminal, Financial, Supervision,</a:t>
            </a:r>
          </a:p>
          <a:p>
            <a:pPr marL="0" indent="0">
              <a:buNone/>
            </a:pPr>
            <a:r>
              <a:rPr lang="en-US" sz="3000" dirty="0" smtClean="0"/>
              <a:t>   Protection Orders &amp; Calendaring</a:t>
            </a:r>
          </a:p>
          <a:p>
            <a:r>
              <a:rPr lang="en-US" sz="4400" dirty="0" smtClean="0"/>
              <a:t>Statewide Migration</a:t>
            </a:r>
          </a:p>
          <a:p>
            <a:pPr lvl="1"/>
            <a:r>
              <a:rPr lang="en-US" sz="4200" dirty="0" smtClean="0"/>
              <a:t>Began – November 2011</a:t>
            </a:r>
          </a:p>
          <a:p>
            <a:pPr lvl="1"/>
            <a:r>
              <a:rPr lang="en-US" sz="4200" dirty="0" smtClean="0"/>
              <a:t>Completed – June 2013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79053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/>
          <a:lstStyle/>
          <a:p>
            <a:pPr algn="r"/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4887"/>
              </p:ext>
            </p:extLst>
          </p:nvPr>
        </p:nvGraphicFramePr>
        <p:xfrm>
          <a:off x="685800" y="685800"/>
          <a:ext cx="7834694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354"/>
                <a:gridCol w="1827340"/>
                <a:gridCol w="1385506"/>
                <a:gridCol w="2424494"/>
              </a:tblGrid>
              <a:tr h="4286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alibri" panose="020F0502020204030204" pitchFamily="34" charset="0"/>
                        </a:rPr>
                        <a:t>October</a:t>
                      </a:r>
                      <a:r>
                        <a:rPr lang="en-US" b="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b="0" baseline="0" dirty="0" smtClean="0">
                          <a:latin typeface="Calibri" panose="020F0502020204030204" pitchFamily="34" charset="0"/>
                        </a:rPr>
                        <a:t>9, 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2013</a:t>
                      </a:r>
                      <a:endParaRPr lang="en-US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alibri" panose="020F0502020204030204" pitchFamily="34" charset="0"/>
                        </a:rPr>
                        <a:t>Mini-Pilot</a:t>
                      </a:r>
                      <a:endParaRPr lang="en-US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alibri" panose="020F0502020204030204" pitchFamily="34" charset="0"/>
                        </a:rPr>
                        <a:t>Criminal</a:t>
                      </a:r>
                      <a:endParaRPr lang="en-US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alibri" panose="020F0502020204030204" pitchFamily="34" charset="0"/>
                        </a:rPr>
                        <a:t>Subsequent</a:t>
                      </a:r>
                      <a:endParaRPr lang="en-US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alibri" panose="020F0502020204030204" pitchFamily="34" charset="0"/>
                        </a:rPr>
                        <a:t>November</a:t>
                      </a:r>
                      <a:r>
                        <a:rPr lang="en-US" b="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b="0" baseline="0" dirty="0" smtClean="0">
                          <a:latin typeface="Calibri" panose="020F0502020204030204" pitchFamily="34" charset="0"/>
                        </a:rPr>
                        <a:t>20, 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2013</a:t>
                      </a:r>
                      <a:endParaRPr lang="en-US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alibri" panose="020F0502020204030204" pitchFamily="34" charset="0"/>
                        </a:rPr>
                        <a:t>Pilot in 7</a:t>
                      </a:r>
                      <a:r>
                        <a:rPr lang="en-US" b="0" baseline="30000" dirty="0" smtClean="0"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b="0" dirty="0" smtClean="0">
                          <a:latin typeface="Calibri" panose="020F0502020204030204" pitchFamily="34" charset="0"/>
                        </a:rPr>
                        <a:t> Circuit</a:t>
                      </a:r>
                      <a:endParaRPr lang="en-US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alibri" panose="020F0502020204030204" pitchFamily="34" charset="0"/>
                        </a:rPr>
                        <a:t>Criminal</a:t>
                      </a:r>
                      <a:endParaRPr lang="en-US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alibri" panose="020F0502020204030204" pitchFamily="34" charset="0"/>
                        </a:rPr>
                        <a:t>Subsequent</a:t>
                      </a:r>
                      <a:endParaRPr lang="en-US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January 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29,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2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014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Statewide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Criminal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Subsequent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March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19, 2014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Calibri" panose="020F0502020204030204" pitchFamily="34" charset="0"/>
                        </a:rPr>
                        <a:t>Pilot in 7</a:t>
                      </a:r>
                      <a:r>
                        <a:rPr lang="en-US" b="0" baseline="30000" dirty="0" smtClean="0"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b="0" dirty="0" smtClean="0">
                          <a:latin typeface="Calibri" panose="020F0502020204030204" pitchFamily="34" charset="0"/>
                        </a:rPr>
                        <a:t> Circuit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Civil (Open)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Subsequent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June 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25,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2014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Statewide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Civil (Open)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Subsequent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August </a:t>
                      </a:r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27,</a:t>
                      </a:r>
                      <a:r>
                        <a:rPr lang="en-US" b="0" i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2014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Pilot in 7</a:t>
                      </a:r>
                      <a:r>
                        <a:rPr lang="en-US" b="0" i="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Circuit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Civil</a:t>
                      </a:r>
                      <a:r>
                        <a:rPr lang="en-US" b="0" i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(Open)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Initial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October, 22 2014</a:t>
                      </a:r>
                      <a:endParaRPr lang="en-US" b="1" baseline="0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Statewide</a:t>
                      </a:r>
                      <a:endParaRPr lang="en-US" b="1" baseline="0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Civil (Open)</a:t>
                      </a:r>
                      <a:endParaRPr lang="en-US" b="1" baseline="0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Initial</a:t>
                      </a:r>
                      <a:endParaRPr lang="en-US" b="1" baseline="0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January 28, 2015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Statewide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Criminal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Sub/Mandatory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February 25,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2015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Statewide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Civil (Open)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Sub/Initial/Mandatory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338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/>
          <a:lstStyle/>
          <a:p>
            <a:pPr algn="r"/>
            <a:r>
              <a:rPr lang="en-US" dirty="0" smtClean="0"/>
              <a:t>e-Access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End of 2014</a:t>
            </a:r>
          </a:p>
          <a:p>
            <a:r>
              <a:rPr lang="en-US" sz="4400" dirty="0" smtClean="0"/>
              <a:t>Similar to Pacer</a:t>
            </a:r>
          </a:p>
        </p:txBody>
      </p:sp>
    </p:spTree>
    <p:extLst>
      <p:ext uri="{BB962C8B-B14F-4D97-AF65-F5344CB8AC3E}">
        <p14:creationId xmlns:p14="http://schemas.microsoft.com/office/powerpoint/2010/main" val="106056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/>
          <a:lstStyle/>
          <a:p>
            <a:pPr algn="r"/>
            <a:r>
              <a:rPr lang="en-US" dirty="0" smtClean="0"/>
              <a:t>Filings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7543800" cy="3886200"/>
          </a:xfrm>
        </p:spPr>
        <p:txBody>
          <a:bodyPr/>
          <a:lstStyle/>
          <a:p>
            <a:r>
              <a:rPr lang="en-US" sz="3600" dirty="0" smtClean="0"/>
              <a:t>File up until 11:59 pm CST</a:t>
            </a:r>
          </a:p>
          <a:p>
            <a:r>
              <a:rPr lang="en-US" sz="3600" dirty="0" smtClean="0"/>
              <a:t>File Stamp – date &amp; time submitted</a:t>
            </a:r>
          </a:p>
          <a:p>
            <a:r>
              <a:rPr lang="en-US" sz="3600" dirty="0" smtClean="0"/>
              <a:t>Service – when filing submitted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7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/>
          <a:lstStyle/>
          <a:p>
            <a:pPr algn="r"/>
            <a:r>
              <a:rPr lang="en-US" dirty="0" smtClean="0"/>
              <a:t>Briefs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49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Can be e-filed</a:t>
            </a:r>
          </a:p>
          <a:p>
            <a:r>
              <a:rPr lang="en-US" sz="3600" dirty="0" smtClean="0"/>
              <a:t>File motion to make part of the record</a:t>
            </a:r>
          </a:p>
          <a:p>
            <a:r>
              <a:rPr lang="en-US" sz="3600" dirty="0" smtClean="0"/>
              <a:t>Local rules </a:t>
            </a:r>
          </a:p>
          <a:p>
            <a:r>
              <a:rPr lang="en-US" sz="3600" dirty="0" smtClean="0"/>
              <a:t>Circuit Court specific – Rules/procedures for Supreme Court briefs do not change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3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/>
          <a:lstStyle/>
          <a:p>
            <a:pPr algn="r"/>
            <a:r>
              <a:rPr lang="en-US" dirty="0" smtClean="0"/>
              <a:t>Not e-filed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Criminal Initial filings</a:t>
            </a:r>
          </a:p>
          <a:p>
            <a:r>
              <a:rPr lang="en-US" sz="3600" dirty="0" smtClean="0"/>
              <a:t>Sealed documents </a:t>
            </a:r>
          </a:p>
          <a:p>
            <a:r>
              <a:rPr lang="en-US" sz="3600" dirty="0" smtClean="0"/>
              <a:t>Administrative Records</a:t>
            </a:r>
          </a:p>
          <a:p>
            <a:r>
              <a:rPr lang="en-US" sz="3600" dirty="0" smtClean="0"/>
              <a:t>Appeal Bonds</a:t>
            </a:r>
          </a:p>
          <a:p>
            <a:r>
              <a:rPr lang="en-US" sz="3600" dirty="0" smtClean="0"/>
              <a:t>PHV Fees</a:t>
            </a:r>
          </a:p>
          <a:p>
            <a:r>
              <a:rPr lang="en-US" sz="3600" dirty="0" smtClean="0"/>
              <a:t>Proposed Orders </a:t>
            </a:r>
          </a:p>
          <a:p>
            <a:r>
              <a:rPr lang="en-US" sz="3600" dirty="0" smtClean="0"/>
              <a:t>Discovery (service only)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7176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1258</TotalTime>
  <Words>721</Words>
  <Application>Microsoft Office PowerPoint</Application>
  <PresentationFormat>On-screen Show (4:3)</PresentationFormat>
  <Paragraphs>223</Paragraphs>
  <Slides>27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NewsPrint</vt:lpstr>
      <vt:lpstr>FILE &amp; SERVE</vt:lpstr>
      <vt:lpstr>WELCOME</vt:lpstr>
      <vt:lpstr>Website</vt:lpstr>
      <vt:lpstr>Odyssey </vt:lpstr>
      <vt:lpstr>Timeline</vt:lpstr>
      <vt:lpstr>e-Access</vt:lpstr>
      <vt:lpstr>Filings</vt:lpstr>
      <vt:lpstr>Briefs</vt:lpstr>
      <vt:lpstr>Not e-filed</vt:lpstr>
      <vt:lpstr>Case Types not e-filed </vt:lpstr>
      <vt:lpstr>Reject Reasons</vt:lpstr>
      <vt:lpstr>Supreme Court Rule 13-12</vt:lpstr>
      <vt:lpstr>Odyssey</vt:lpstr>
      <vt:lpstr>F&amp;S Support</vt:lpstr>
      <vt:lpstr> Training</vt:lpstr>
      <vt:lpstr>Register Firm &amp; Users</vt:lpstr>
      <vt:lpstr>Firm Admin</vt:lpstr>
      <vt:lpstr>eService</vt:lpstr>
      <vt:lpstr>eService</vt:lpstr>
      <vt:lpstr>Firms</vt:lpstr>
      <vt:lpstr>Compatibility</vt:lpstr>
      <vt:lpstr>Filed Documents</vt:lpstr>
      <vt:lpstr>eSupport</vt:lpstr>
      <vt:lpstr>Learn &amp; Train</vt:lpstr>
      <vt:lpstr>Help </vt:lpstr>
      <vt:lpstr>eFile &amp; Serve Demo</vt:lpstr>
      <vt:lpstr>Website</vt:lpstr>
    </vt:vector>
  </TitlesOfParts>
  <Company>State of South Dakota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 &amp; SERVE</dc:title>
  <dc:creator>JSPR10324</dc:creator>
  <cp:lastModifiedBy>JSPR10324</cp:lastModifiedBy>
  <cp:revision>71</cp:revision>
  <cp:lastPrinted>2014-01-22T18:25:53Z</cp:lastPrinted>
  <dcterms:created xsi:type="dcterms:W3CDTF">2013-09-26T15:10:54Z</dcterms:created>
  <dcterms:modified xsi:type="dcterms:W3CDTF">2014-10-06T22:38:02Z</dcterms:modified>
</cp:coreProperties>
</file>